
<file path=[Content_Types].xml><?xml version="1.0" encoding="utf-8"?>
<Types xmlns="http://schemas.openxmlformats.org/package/2006/content-types">
  <Default Extension="crdownload" ContentType="image/png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notesSlides/notesSlide1.xml" ContentType="application/vnd.openxmlformats-officedocument.presentationml.notesSlide+xml"/>
  <Override PartName="/ppt/media/image47.crdownload" ContentType="image/gif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55"/>
  </p:notesMasterIdLst>
  <p:sldIdLst>
    <p:sldId id="1875" r:id="rId3"/>
    <p:sldId id="259" r:id="rId4"/>
    <p:sldId id="457" r:id="rId5"/>
    <p:sldId id="458" r:id="rId6"/>
    <p:sldId id="459" r:id="rId7"/>
    <p:sldId id="460" r:id="rId8"/>
    <p:sldId id="461" r:id="rId9"/>
    <p:sldId id="1453" r:id="rId10"/>
    <p:sldId id="463" r:id="rId11"/>
    <p:sldId id="464" r:id="rId12"/>
    <p:sldId id="465" r:id="rId13"/>
    <p:sldId id="466" r:id="rId14"/>
    <p:sldId id="1454" r:id="rId15"/>
    <p:sldId id="468" r:id="rId16"/>
    <p:sldId id="469" r:id="rId17"/>
    <p:sldId id="470" r:id="rId18"/>
    <p:sldId id="471" r:id="rId19"/>
    <p:sldId id="472" r:id="rId20"/>
    <p:sldId id="1877" r:id="rId21"/>
    <p:sldId id="1419" r:id="rId22"/>
    <p:sldId id="1482" r:id="rId23"/>
    <p:sldId id="329" r:id="rId24"/>
    <p:sldId id="330" r:id="rId25"/>
    <p:sldId id="256" r:id="rId26"/>
    <p:sldId id="311" r:id="rId27"/>
    <p:sldId id="316" r:id="rId28"/>
    <p:sldId id="317" r:id="rId29"/>
    <p:sldId id="322" r:id="rId30"/>
    <p:sldId id="318" r:id="rId31"/>
    <p:sldId id="312" r:id="rId32"/>
    <p:sldId id="320" r:id="rId33"/>
    <p:sldId id="321" r:id="rId34"/>
    <p:sldId id="323" r:id="rId35"/>
    <p:sldId id="325" r:id="rId36"/>
    <p:sldId id="327" r:id="rId37"/>
    <p:sldId id="328" r:id="rId38"/>
    <p:sldId id="319" r:id="rId39"/>
    <p:sldId id="313" r:id="rId40"/>
    <p:sldId id="314" r:id="rId41"/>
    <p:sldId id="315" r:id="rId42"/>
    <p:sldId id="257" r:id="rId43"/>
    <p:sldId id="1413" r:id="rId44"/>
    <p:sldId id="1460" r:id="rId45"/>
    <p:sldId id="1393" r:id="rId46"/>
    <p:sldId id="1411" r:id="rId47"/>
    <p:sldId id="1412" r:id="rId48"/>
    <p:sldId id="1457" r:id="rId49"/>
    <p:sldId id="1459" r:id="rId50"/>
    <p:sldId id="1417" r:id="rId51"/>
    <p:sldId id="1418" r:id="rId52"/>
    <p:sldId id="1420" r:id="rId53"/>
    <p:sldId id="1421" r:id="rId5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983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86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theme" Target="theme/theme1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viewProps" Target="viewProp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2T08:25:29.214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</inkml:brush>
  </inkml:definitions>
  <inkml:trace contextRef="#ctx0" brushRef="#br0">0 1 2735 0 0,'0'0'264'0'0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2T08:25:30.004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</inkml:brush>
  </inkml:definitions>
  <inkml:trace contextRef="#ctx0" brushRef="#br0">0 1 4143 0 0,'0'0'6594'0'0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2T08:25:35.053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</inkml:brush>
  </inkml:definitions>
  <inkml:trace contextRef="#ctx0" brushRef="#br0">0 0 3223 0 0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D4FB27-F419-4324-8CA5-183C9A4536AC}" type="datetimeFigureOut">
              <a:rPr lang="ko-KR" altLang="en-US" smtClean="0"/>
              <a:t>2023-11-13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DEA26E-B53C-442B-B2C1-ABB5636292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78995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55103D-9746-47AD-9526-29F74208C72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/15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444755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5103D-9746-47AD-9526-29F74208C727}" type="slidenum">
              <a:rPr lang="ko-KR" altLang="en-US" smtClean="0"/>
              <a:pPr/>
              <a:t>52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601251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5103D-9746-47AD-9526-29F74208C727}" type="slidenum">
              <a:rPr lang="ko-KR" altLang="en-US" smtClean="0"/>
              <a:pPr/>
              <a:t>42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327093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5103D-9746-47AD-9526-29F74208C727}" type="slidenum">
              <a:rPr lang="ko-KR" altLang="en-US" smtClean="0"/>
              <a:pPr/>
              <a:t>44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157766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5103D-9746-47AD-9526-29F74208C727}" type="slidenum">
              <a:rPr lang="ko-KR" altLang="en-US" smtClean="0"/>
              <a:pPr/>
              <a:t>45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515507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5103D-9746-47AD-9526-29F74208C727}" type="slidenum">
              <a:rPr lang="ko-KR" altLang="en-US" smtClean="0"/>
              <a:pPr/>
              <a:t>46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495292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5103D-9746-47AD-9526-29F74208C727}" type="slidenum">
              <a:rPr lang="ko-KR" altLang="en-US" smtClean="0"/>
              <a:pPr/>
              <a:t>47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579836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5103D-9746-47AD-9526-29F74208C727}" type="slidenum">
              <a:rPr lang="ko-KR" altLang="en-US" smtClean="0"/>
              <a:pPr/>
              <a:t>49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417379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5103D-9746-47AD-9526-29F74208C727}" type="slidenum">
              <a:rPr lang="ko-KR" altLang="en-US" smtClean="0"/>
              <a:pPr/>
              <a:t>50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029870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5103D-9746-47AD-9526-29F74208C727}" type="slidenum">
              <a:rPr lang="ko-KR" altLang="en-US" smtClean="0"/>
              <a:pPr/>
              <a:t>51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346783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8AC343-4E3B-2A79-A233-3587E853CA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DCB8EB9-F06C-2A02-D51D-029372B43D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CF563DF-013F-CD01-294A-E5421628D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C0DC59-3C80-41A1-AE3A-653801B9B786}" type="datetimeFigureOut">
              <a:rPr lang="ko-KR" altLang="en-US" smtClean="0"/>
              <a:t>2023-11-13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7B07E9E-8AC5-371D-A3DD-7CB8F1C306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9311F94-9BB1-5F86-B6E0-219C359D5D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D341F-C4BB-48B0-8EF6-3E30D06FB7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55418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89D4D5-A4FE-64D7-8A77-EAB3D4119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CC33304-E8B7-E862-4AD0-3712120B28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32E3EF-6E9A-042D-1475-86A38CBC51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C0DC59-3C80-41A1-AE3A-653801B9B786}" type="datetimeFigureOut">
              <a:rPr lang="ko-KR" altLang="en-US" smtClean="0"/>
              <a:t>2023-11-13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FE86F37-9F0D-F5CD-8721-EE6CD6C04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A6E0835-1774-DD58-6C12-6426D63492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D341F-C4BB-48B0-8EF6-3E30D06FB7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68350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1295FA6-71A8-5C72-8540-88E3326CE4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E2BEE7C-38A9-F9F3-957E-050BAFC20D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586292E-D0E0-C7E3-B1BD-8E1CF62BE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C0DC59-3C80-41A1-AE3A-653801B9B786}" type="datetimeFigureOut">
              <a:rPr lang="ko-KR" altLang="en-US" smtClean="0"/>
              <a:t>2023-11-13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370FB70-994F-D858-056A-01F9E137CF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043768F-ACBA-93CD-3307-95F629F7C4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D341F-C4BB-48B0-8EF6-3E30D06FB7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3908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574CFCC8-3A8A-41CB-89EB-C1F22B7920C0}"/>
              </a:ext>
            </a:extLst>
          </p:cNvPr>
          <p:cNvGrpSpPr/>
          <p:nvPr userDrawn="1"/>
        </p:nvGrpSpPr>
        <p:grpSpPr>
          <a:xfrm>
            <a:off x="-1057" y="0"/>
            <a:ext cx="12192000" cy="1174459"/>
            <a:chOff x="0" y="1677798"/>
            <a:chExt cx="9144000" cy="1174459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9ACA8E18-15D8-4F2E-B346-B8A9A3B9D6FD}"/>
                </a:ext>
              </a:extLst>
            </p:cNvPr>
            <p:cNvSpPr/>
            <p:nvPr userDrawn="1"/>
          </p:nvSpPr>
          <p:spPr>
            <a:xfrm>
              <a:off x="0" y="1677798"/>
              <a:ext cx="9144000" cy="1174459"/>
            </a:xfrm>
            <a:prstGeom prst="rect">
              <a:avLst/>
            </a:prstGeom>
            <a:blipFill dpi="0" rotWithShape="1">
              <a:blip r:embed="rId2">
                <a:alphaModFix amt="6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8702FC85-FBE5-4B71-944E-2837D44EEDA1}"/>
                </a:ext>
              </a:extLst>
            </p:cNvPr>
            <p:cNvSpPr/>
            <p:nvPr/>
          </p:nvSpPr>
          <p:spPr>
            <a:xfrm flipV="1">
              <a:off x="0" y="2290194"/>
              <a:ext cx="9144000" cy="562063"/>
            </a:xfrm>
            <a:prstGeom prst="rect">
              <a:avLst/>
            </a:prstGeom>
            <a:gradFill flip="none" rotWithShape="1">
              <a:gsLst>
                <a:gs pos="40000">
                  <a:schemeClr val="bg1">
                    <a:alpha val="50000"/>
                  </a:schemeClr>
                </a:gs>
                <a:gs pos="0">
                  <a:schemeClr val="bg1">
                    <a:alpha val="0"/>
                  </a:schemeClr>
                </a:gs>
                <a:gs pos="100000">
                  <a:schemeClr val="bg1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  <p:sp>
        <p:nvSpPr>
          <p:cNvPr id="12" name="양쪽 모서리가 둥근 사각형 10">
            <a:extLst>
              <a:ext uri="{FF2B5EF4-FFF2-40B4-BE49-F238E27FC236}">
                <a16:creationId xmlns:a16="http://schemas.microsoft.com/office/drawing/2014/main" id="{84647E39-BB8A-4127-93A9-C9384D2338D2}"/>
              </a:ext>
            </a:extLst>
          </p:cNvPr>
          <p:cNvSpPr/>
          <p:nvPr userDrawn="1"/>
        </p:nvSpPr>
        <p:spPr>
          <a:xfrm>
            <a:off x="-528" y="6778305"/>
            <a:ext cx="12192000" cy="7969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1356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2B655805-731D-4EB6-BD00-2DBA4B61E54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57" y="512763"/>
            <a:ext cx="12193057" cy="503237"/>
          </a:xfrm>
          <a:prstGeom prst="rect">
            <a:avLst/>
          </a:prstGeom>
          <a:ln w="3175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0E4D17C0-4041-4FEA-B97A-EB26E51D137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9285" y="6245604"/>
            <a:ext cx="1464765" cy="517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0778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2">
          <p15:clr>
            <a:srgbClr val="FBAE40"/>
          </p15:clr>
        </p15:guide>
        <p15:guide id="2" orient="horz" pos="640">
          <p15:clr>
            <a:srgbClr val="FBAE40"/>
          </p15:clr>
        </p15:guide>
        <p15:guide id="3" orient="horz" pos="323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 descr="텍스트이(가) 표시된 사진&#10;&#10;자동 생성된 설명">
            <a:extLst>
              <a:ext uri="{FF2B5EF4-FFF2-40B4-BE49-F238E27FC236}">
                <a16:creationId xmlns:a16="http://schemas.microsoft.com/office/drawing/2014/main" id="{607C9063-8C57-4E7E-A9D1-8201ADCFEA9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1039" y="59117"/>
            <a:ext cx="2043012" cy="72143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DC69056-907E-4B7C-973F-D0D649FC37EB}"/>
              </a:ext>
            </a:extLst>
          </p:cNvPr>
          <p:cNvSpPr txBox="1"/>
          <p:nvPr userDrawn="1"/>
        </p:nvSpPr>
        <p:spPr>
          <a:xfrm>
            <a:off x="289873" y="127449"/>
            <a:ext cx="40326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Dong-A Univ. (ISPL)</a:t>
            </a:r>
            <a:endParaRPr lang="ko-KR" altLang="en-US" sz="3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FB26F3D3-479D-43DB-8E55-819953A0CF3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86141" y="6181725"/>
            <a:ext cx="743459" cy="676275"/>
          </a:xfrm>
          <a:prstGeom prst="rect">
            <a:avLst/>
          </a:prstGeom>
        </p:spPr>
      </p:pic>
      <p:sp>
        <p:nvSpPr>
          <p:cNvPr id="18" name="직사각형 7">
            <a:extLst>
              <a:ext uri="{FF2B5EF4-FFF2-40B4-BE49-F238E27FC236}">
                <a16:creationId xmlns:a16="http://schemas.microsoft.com/office/drawing/2014/main" id="{6410BDB8-B729-423F-B506-B822E33CBAE0}"/>
              </a:ext>
            </a:extLst>
          </p:cNvPr>
          <p:cNvSpPr/>
          <p:nvPr userDrawn="1"/>
        </p:nvSpPr>
        <p:spPr>
          <a:xfrm rot="6300000">
            <a:off x="5410714" y="3290550"/>
            <a:ext cx="7171681" cy="282007"/>
          </a:xfrm>
          <a:custGeom>
            <a:avLst/>
            <a:gdLst>
              <a:gd name="connsiteX0" fmla="*/ 0 w 7198983"/>
              <a:gd name="connsiteY0" fmla="*/ 0 h 157194"/>
              <a:gd name="connsiteX1" fmla="*/ 7198983 w 7198983"/>
              <a:gd name="connsiteY1" fmla="*/ 0 h 157194"/>
              <a:gd name="connsiteX2" fmla="*/ 7198983 w 7198983"/>
              <a:gd name="connsiteY2" fmla="*/ 157194 h 157194"/>
              <a:gd name="connsiteX3" fmla="*/ 0 w 7198983"/>
              <a:gd name="connsiteY3" fmla="*/ 157194 h 157194"/>
              <a:gd name="connsiteX4" fmla="*/ 0 w 7198983"/>
              <a:gd name="connsiteY4" fmla="*/ 0 h 157194"/>
              <a:gd name="connsiteX0" fmla="*/ 0 w 7198983"/>
              <a:gd name="connsiteY0" fmla="*/ 0 h 157194"/>
              <a:gd name="connsiteX1" fmla="*/ 7198983 w 7198983"/>
              <a:gd name="connsiteY1" fmla="*/ 0 h 157194"/>
              <a:gd name="connsiteX2" fmla="*/ 7198983 w 7198983"/>
              <a:gd name="connsiteY2" fmla="*/ 157194 h 157194"/>
              <a:gd name="connsiteX3" fmla="*/ 47718 w 7198983"/>
              <a:gd name="connsiteY3" fmla="*/ 155364 h 157194"/>
              <a:gd name="connsiteX4" fmla="*/ 0 w 7198983"/>
              <a:gd name="connsiteY4" fmla="*/ 0 h 157194"/>
              <a:gd name="connsiteX0" fmla="*/ 0 w 7198983"/>
              <a:gd name="connsiteY0" fmla="*/ 0 h 157194"/>
              <a:gd name="connsiteX1" fmla="*/ 7198983 w 7198983"/>
              <a:gd name="connsiteY1" fmla="*/ 0 h 157194"/>
              <a:gd name="connsiteX2" fmla="*/ 7198983 w 7198983"/>
              <a:gd name="connsiteY2" fmla="*/ 157194 h 157194"/>
              <a:gd name="connsiteX3" fmla="*/ 47718 w 7198983"/>
              <a:gd name="connsiteY3" fmla="*/ 155364 h 157194"/>
              <a:gd name="connsiteX4" fmla="*/ 0 w 7198983"/>
              <a:gd name="connsiteY4" fmla="*/ 0 h 157194"/>
              <a:gd name="connsiteX0" fmla="*/ 0 w 7184670"/>
              <a:gd name="connsiteY0" fmla="*/ 0 h 161029"/>
              <a:gd name="connsiteX1" fmla="*/ 7184670 w 7184670"/>
              <a:gd name="connsiteY1" fmla="*/ 3835 h 161029"/>
              <a:gd name="connsiteX2" fmla="*/ 7184670 w 7184670"/>
              <a:gd name="connsiteY2" fmla="*/ 161029 h 161029"/>
              <a:gd name="connsiteX3" fmla="*/ 33405 w 7184670"/>
              <a:gd name="connsiteY3" fmla="*/ 159199 h 161029"/>
              <a:gd name="connsiteX4" fmla="*/ 0 w 7184670"/>
              <a:gd name="connsiteY4" fmla="*/ 0 h 161029"/>
              <a:gd name="connsiteX0" fmla="*/ 0 w 7186715"/>
              <a:gd name="connsiteY0" fmla="*/ 0 h 160481"/>
              <a:gd name="connsiteX1" fmla="*/ 7186715 w 7186715"/>
              <a:gd name="connsiteY1" fmla="*/ 3287 h 160481"/>
              <a:gd name="connsiteX2" fmla="*/ 7186715 w 7186715"/>
              <a:gd name="connsiteY2" fmla="*/ 160481 h 160481"/>
              <a:gd name="connsiteX3" fmla="*/ 35450 w 7186715"/>
              <a:gd name="connsiteY3" fmla="*/ 158651 h 160481"/>
              <a:gd name="connsiteX4" fmla="*/ 0 w 7186715"/>
              <a:gd name="connsiteY4" fmla="*/ 0 h 160481"/>
              <a:gd name="connsiteX0" fmla="*/ 0 w 7186715"/>
              <a:gd name="connsiteY0" fmla="*/ 0 h 160481"/>
              <a:gd name="connsiteX1" fmla="*/ 7186715 w 7186715"/>
              <a:gd name="connsiteY1" fmla="*/ 3287 h 160481"/>
              <a:gd name="connsiteX2" fmla="*/ 7186715 w 7186715"/>
              <a:gd name="connsiteY2" fmla="*/ 160481 h 160481"/>
              <a:gd name="connsiteX3" fmla="*/ 35450 w 7186715"/>
              <a:gd name="connsiteY3" fmla="*/ 158651 h 160481"/>
              <a:gd name="connsiteX4" fmla="*/ 0 w 7186715"/>
              <a:gd name="connsiteY4" fmla="*/ 0 h 160481"/>
              <a:gd name="connsiteX0" fmla="*/ 0 w 7192849"/>
              <a:gd name="connsiteY0" fmla="*/ 0 h 158838"/>
              <a:gd name="connsiteX1" fmla="*/ 7192849 w 7192849"/>
              <a:gd name="connsiteY1" fmla="*/ 1644 h 158838"/>
              <a:gd name="connsiteX2" fmla="*/ 7192849 w 7192849"/>
              <a:gd name="connsiteY2" fmla="*/ 158838 h 158838"/>
              <a:gd name="connsiteX3" fmla="*/ 41584 w 7192849"/>
              <a:gd name="connsiteY3" fmla="*/ 157008 h 158838"/>
              <a:gd name="connsiteX4" fmla="*/ 0 w 7192849"/>
              <a:gd name="connsiteY4" fmla="*/ 0 h 158838"/>
              <a:gd name="connsiteX0" fmla="*/ 0 w 7192849"/>
              <a:gd name="connsiteY0" fmla="*/ 0 h 158839"/>
              <a:gd name="connsiteX1" fmla="*/ 7192849 w 7192849"/>
              <a:gd name="connsiteY1" fmla="*/ 1645 h 158839"/>
              <a:gd name="connsiteX2" fmla="*/ 7192849 w 7192849"/>
              <a:gd name="connsiteY2" fmla="*/ 158839 h 158839"/>
              <a:gd name="connsiteX3" fmla="*/ 41584 w 7192849"/>
              <a:gd name="connsiteY3" fmla="*/ 157009 h 158839"/>
              <a:gd name="connsiteX4" fmla="*/ 0 w 7192849"/>
              <a:gd name="connsiteY4" fmla="*/ 0 h 158839"/>
              <a:gd name="connsiteX0" fmla="*/ 0 w 7192849"/>
              <a:gd name="connsiteY0" fmla="*/ 4260 h 163099"/>
              <a:gd name="connsiteX1" fmla="*/ 7086083 w 7192849"/>
              <a:gd name="connsiteY1" fmla="*/ 0 h 163099"/>
              <a:gd name="connsiteX2" fmla="*/ 7192849 w 7192849"/>
              <a:gd name="connsiteY2" fmla="*/ 163099 h 163099"/>
              <a:gd name="connsiteX3" fmla="*/ 41584 w 7192849"/>
              <a:gd name="connsiteY3" fmla="*/ 161269 h 163099"/>
              <a:gd name="connsiteX4" fmla="*/ 0 w 7192849"/>
              <a:gd name="connsiteY4" fmla="*/ 4260 h 163099"/>
              <a:gd name="connsiteX0" fmla="*/ 0 w 7139260"/>
              <a:gd name="connsiteY0" fmla="*/ 4260 h 161269"/>
              <a:gd name="connsiteX1" fmla="*/ 7086083 w 7139260"/>
              <a:gd name="connsiteY1" fmla="*/ 0 h 161269"/>
              <a:gd name="connsiteX2" fmla="*/ 7139260 w 7139260"/>
              <a:gd name="connsiteY2" fmla="*/ 159380 h 161269"/>
              <a:gd name="connsiteX3" fmla="*/ 41584 w 7139260"/>
              <a:gd name="connsiteY3" fmla="*/ 161269 h 161269"/>
              <a:gd name="connsiteX4" fmla="*/ 0 w 7139260"/>
              <a:gd name="connsiteY4" fmla="*/ 4260 h 161269"/>
              <a:gd name="connsiteX0" fmla="*/ 0 w 7139260"/>
              <a:gd name="connsiteY0" fmla="*/ 7958 h 164967"/>
              <a:gd name="connsiteX1" fmla="*/ 7099884 w 7139260"/>
              <a:gd name="connsiteY1" fmla="*/ 0 h 164967"/>
              <a:gd name="connsiteX2" fmla="*/ 7139260 w 7139260"/>
              <a:gd name="connsiteY2" fmla="*/ 163078 h 164967"/>
              <a:gd name="connsiteX3" fmla="*/ 41584 w 7139260"/>
              <a:gd name="connsiteY3" fmla="*/ 164967 h 164967"/>
              <a:gd name="connsiteX4" fmla="*/ 0 w 7139260"/>
              <a:gd name="connsiteY4" fmla="*/ 7958 h 164967"/>
              <a:gd name="connsiteX0" fmla="*/ 0 w 7139260"/>
              <a:gd name="connsiteY0" fmla="*/ 7958 h 164967"/>
              <a:gd name="connsiteX1" fmla="*/ 7099884 w 7139260"/>
              <a:gd name="connsiteY1" fmla="*/ 0 h 164967"/>
              <a:gd name="connsiteX2" fmla="*/ 7139260 w 7139260"/>
              <a:gd name="connsiteY2" fmla="*/ 163078 h 164967"/>
              <a:gd name="connsiteX3" fmla="*/ 41584 w 7139260"/>
              <a:gd name="connsiteY3" fmla="*/ 164967 h 164967"/>
              <a:gd name="connsiteX4" fmla="*/ 0 w 7139260"/>
              <a:gd name="connsiteY4" fmla="*/ 7958 h 164967"/>
              <a:gd name="connsiteX0" fmla="*/ 0 w 7139260"/>
              <a:gd name="connsiteY0" fmla="*/ 7958 h 163078"/>
              <a:gd name="connsiteX1" fmla="*/ 7099884 w 7139260"/>
              <a:gd name="connsiteY1" fmla="*/ 0 h 163078"/>
              <a:gd name="connsiteX2" fmla="*/ 7139260 w 7139260"/>
              <a:gd name="connsiteY2" fmla="*/ 163078 h 163078"/>
              <a:gd name="connsiteX3" fmla="*/ 71020 w 7139260"/>
              <a:gd name="connsiteY3" fmla="*/ 157332 h 163078"/>
              <a:gd name="connsiteX4" fmla="*/ 0 w 7139260"/>
              <a:gd name="connsiteY4" fmla="*/ 7958 h 163078"/>
              <a:gd name="connsiteX0" fmla="*/ 0 w 7136495"/>
              <a:gd name="connsiteY0" fmla="*/ 10454 h 163078"/>
              <a:gd name="connsiteX1" fmla="*/ 7097119 w 7136495"/>
              <a:gd name="connsiteY1" fmla="*/ 0 h 163078"/>
              <a:gd name="connsiteX2" fmla="*/ 7136495 w 7136495"/>
              <a:gd name="connsiteY2" fmla="*/ 163078 h 163078"/>
              <a:gd name="connsiteX3" fmla="*/ 68255 w 7136495"/>
              <a:gd name="connsiteY3" fmla="*/ 157332 h 163078"/>
              <a:gd name="connsiteX4" fmla="*/ 0 w 7136495"/>
              <a:gd name="connsiteY4" fmla="*/ 10454 h 163078"/>
              <a:gd name="connsiteX0" fmla="*/ 0 w 7131592"/>
              <a:gd name="connsiteY0" fmla="*/ 6735 h 163078"/>
              <a:gd name="connsiteX1" fmla="*/ 7092216 w 7131592"/>
              <a:gd name="connsiteY1" fmla="*/ 0 h 163078"/>
              <a:gd name="connsiteX2" fmla="*/ 7131592 w 7131592"/>
              <a:gd name="connsiteY2" fmla="*/ 163078 h 163078"/>
              <a:gd name="connsiteX3" fmla="*/ 63352 w 7131592"/>
              <a:gd name="connsiteY3" fmla="*/ 157332 h 163078"/>
              <a:gd name="connsiteX4" fmla="*/ 0 w 7131592"/>
              <a:gd name="connsiteY4" fmla="*/ 6735 h 163078"/>
              <a:gd name="connsiteX0" fmla="*/ 0 w 7131592"/>
              <a:gd name="connsiteY0" fmla="*/ 6735 h 163078"/>
              <a:gd name="connsiteX1" fmla="*/ 7092216 w 7131592"/>
              <a:gd name="connsiteY1" fmla="*/ 0 h 163078"/>
              <a:gd name="connsiteX2" fmla="*/ 7131592 w 7131592"/>
              <a:gd name="connsiteY2" fmla="*/ 163078 h 163078"/>
              <a:gd name="connsiteX3" fmla="*/ 63352 w 7131592"/>
              <a:gd name="connsiteY3" fmla="*/ 157332 h 163078"/>
              <a:gd name="connsiteX4" fmla="*/ 0 w 7131592"/>
              <a:gd name="connsiteY4" fmla="*/ 6735 h 163078"/>
              <a:gd name="connsiteX0" fmla="*/ 0 w 7131592"/>
              <a:gd name="connsiteY0" fmla="*/ 6735 h 163078"/>
              <a:gd name="connsiteX1" fmla="*/ 7092216 w 7131592"/>
              <a:gd name="connsiteY1" fmla="*/ 0 h 163078"/>
              <a:gd name="connsiteX2" fmla="*/ 7131592 w 7131592"/>
              <a:gd name="connsiteY2" fmla="*/ 163078 h 163078"/>
              <a:gd name="connsiteX3" fmla="*/ 63352 w 7131592"/>
              <a:gd name="connsiteY3" fmla="*/ 157332 h 163078"/>
              <a:gd name="connsiteX4" fmla="*/ 0 w 7131592"/>
              <a:gd name="connsiteY4" fmla="*/ 6735 h 163078"/>
              <a:gd name="connsiteX0" fmla="*/ 0 w 7133125"/>
              <a:gd name="connsiteY0" fmla="*/ 6979 h 163078"/>
              <a:gd name="connsiteX1" fmla="*/ 7093749 w 7133125"/>
              <a:gd name="connsiteY1" fmla="*/ 0 h 163078"/>
              <a:gd name="connsiteX2" fmla="*/ 7133125 w 7133125"/>
              <a:gd name="connsiteY2" fmla="*/ 163078 h 163078"/>
              <a:gd name="connsiteX3" fmla="*/ 64885 w 7133125"/>
              <a:gd name="connsiteY3" fmla="*/ 157332 h 163078"/>
              <a:gd name="connsiteX4" fmla="*/ 0 w 7133125"/>
              <a:gd name="connsiteY4" fmla="*/ 6979 h 163078"/>
              <a:gd name="connsiteX0" fmla="*/ 0 w 7171681"/>
              <a:gd name="connsiteY0" fmla="*/ 6979 h 164756"/>
              <a:gd name="connsiteX1" fmla="*/ 7093749 w 7171681"/>
              <a:gd name="connsiteY1" fmla="*/ 0 h 164756"/>
              <a:gd name="connsiteX2" fmla="*/ 7171681 w 7171681"/>
              <a:gd name="connsiteY2" fmla="*/ 164756 h 164756"/>
              <a:gd name="connsiteX3" fmla="*/ 64885 w 7171681"/>
              <a:gd name="connsiteY3" fmla="*/ 157332 h 164756"/>
              <a:gd name="connsiteX4" fmla="*/ 0 w 7171681"/>
              <a:gd name="connsiteY4" fmla="*/ 6979 h 164756"/>
              <a:gd name="connsiteX0" fmla="*/ 0 w 7171681"/>
              <a:gd name="connsiteY0" fmla="*/ 10209 h 167986"/>
              <a:gd name="connsiteX1" fmla="*/ 7095583 w 7171681"/>
              <a:gd name="connsiteY1" fmla="*/ 0 h 167986"/>
              <a:gd name="connsiteX2" fmla="*/ 7171681 w 7171681"/>
              <a:gd name="connsiteY2" fmla="*/ 167986 h 167986"/>
              <a:gd name="connsiteX3" fmla="*/ 64885 w 7171681"/>
              <a:gd name="connsiteY3" fmla="*/ 160562 h 167986"/>
              <a:gd name="connsiteX4" fmla="*/ 0 w 7171681"/>
              <a:gd name="connsiteY4" fmla="*/ 10209 h 167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71681" h="167986">
                <a:moveTo>
                  <a:pt x="0" y="10209"/>
                </a:moveTo>
                <a:lnTo>
                  <a:pt x="7095583" y="0"/>
                </a:lnTo>
                <a:lnTo>
                  <a:pt x="7171681" y="167986"/>
                </a:lnTo>
                <a:lnTo>
                  <a:pt x="64885" y="160562"/>
                </a:lnTo>
                <a:lnTo>
                  <a:pt x="0" y="10209"/>
                </a:lnTo>
                <a:close/>
              </a:path>
            </a:pathLst>
          </a:custGeom>
          <a:solidFill>
            <a:srgbClr val="DAE3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altLang="ko-KR" sz="2400" b="1" spc="-100" dirty="0">
              <a:ln>
                <a:solidFill>
                  <a:srgbClr val="5B9BD5">
                    <a:alpha val="0"/>
                  </a:srgbClr>
                </a:solidFill>
              </a:ln>
              <a:solidFill>
                <a:srgbClr val="002060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19" name="평행 사변형 18">
            <a:extLst>
              <a:ext uri="{FF2B5EF4-FFF2-40B4-BE49-F238E27FC236}">
                <a16:creationId xmlns:a16="http://schemas.microsoft.com/office/drawing/2014/main" id="{8F35C63C-01B9-4278-AA5B-A231650698BF}"/>
              </a:ext>
            </a:extLst>
          </p:cNvPr>
          <p:cNvSpPr/>
          <p:nvPr userDrawn="1"/>
        </p:nvSpPr>
        <p:spPr>
          <a:xfrm>
            <a:off x="3143250" y="6181725"/>
            <a:ext cx="1243555" cy="676275"/>
          </a:xfrm>
          <a:prstGeom prst="parallelogram">
            <a:avLst>
              <a:gd name="adj" fmla="val 28524"/>
            </a:avLst>
          </a:prstGeom>
          <a:solidFill>
            <a:srgbClr val="F3F5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6">
            <a:extLst>
              <a:ext uri="{FF2B5EF4-FFF2-40B4-BE49-F238E27FC236}">
                <a16:creationId xmlns:a16="http://schemas.microsoft.com/office/drawing/2014/main" id="{A2915198-39BE-4676-B846-3D9AF2AAEA50}"/>
              </a:ext>
            </a:extLst>
          </p:cNvPr>
          <p:cNvSpPr/>
          <p:nvPr userDrawn="1"/>
        </p:nvSpPr>
        <p:spPr>
          <a:xfrm rot="6300000">
            <a:off x="2180261" y="5644767"/>
            <a:ext cx="2294737" cy="295963"/>
          </a:xfrm>
          <a:custGeom>
            <a:avLst/>
            <a:gdLst>
              <a:gd name="connsiteX0" fmla="*/ 0 w 2328145"/>
              <a:gd name="connsiteY0" fmla="*/ 0 h 295963"/>
              <a:gd name="connsiteX1" fmla="*/ 2328145 w 2328145"/>
              <a:gd name="connsiteY1" fmla="*/ 0 h 295963"/>
              <a:gd name="connsiteX2" fmla="*/ 2328145 w 2328145"/>
              <a:gd name="connsiteY2" fmla="*/ 295963 h 295963"/>
              <a:gd name="connsiteX3" fmla="*/ 0 w 2328145"/>
              <a:gd name="connsiteY3" fmla="*/ 295963 h 295963"/>
              <a:gd name="connsiteX4" fmla="*/ 0 w 2328145"/>
              <a:gd name="connsiteY4" fmla="*/ 0 h 295963"/>
              <a:gd name="connsiteX0" fmla="*/ 0 w 2328145"/>
              <a:gd name="connsiteY0" fmla="*/ 0 h 295963"/>
              <a:gd name="connsiteX1" fmla="*/ 2221388 w 2328145"/>
              <a:gd name="connsiteY1" fmla="*/ 2309 h 295963"/>
              <a:gd name="connsiteX2" fmla="*/ 2328145 w 2328145"/>
              <a:gd name="connsiteY2" fmla="*/ 295963 h 295963"/>
              <a:gd name="connsiteX3" fmla="*/ 0 w 2328145"/>
              <a:gd name="connsiteY3" fmla="*/ 295963 h 295963"/>
              <a:gd name="connsiteX4" fmla="*/ 0 w 2328145"/>
              <a:gd name="connsiteY4" fmla="*/ 0 h 295963"/>
              <a:gd name="connsiteX0" fmla="*/ 0 w 2294737"/>
              <a:gd name="connsiteY0" fmla="*/ 0 h 295963"/>
              <a:gd name="connsiteX1" fmla="*/ 2221388 w 2294737"/>
              <a:gd name="connsiteY1" fmla="*/ 2309 h 295963"/>
              <a:gd name="connsiteX2" fmla="*/ 2294737 w 2294737"/>
              <a:gd name="connsiteY2" fmla="*/ 293958 h 295963"/>
              <a:gd name="connsiteX3" fmla="*/ 0 w 2294737"/>
              <a:gd name="connsiteY3" fmla="*/ 295963 h 295963"/>
              <a:gd name="connsiteX4" fmla="*/ 0 w 2294737"/>
              <a:gd name="connsiteY4" fmla="*/ 0 h 295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94737" h="295963">
                <a:moveTo>
                  <a:pt x="0" y="0"/>
                </a:moveTo>
                <a:lnTo>
                  <a:pt x="2221388" y="2309"/>
                </a:lnTo>
                <a:lnTo>
                  <a:pt x="2294737" y="293958"/>
                </a:lnTo>
                <a:lnTo>
                  <a:pt x="0" y="295963"/>
                </a:lnTo>
                <a:lnTo>
                  <a:pt x="0" y="0"/>
                </a:lnTo>
                <a:close/>
              </a:path>
            </a:pathLst>
          </a:custGeom>
          <a:solidFill>
            <a:srgbClr val="F6B2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altLang="ko-KR" sz="2400" b="1" spc="-100" dirty="0">
              <a:ln>
                <a:solidFill>
                  <a:srgbClr val="5B9BD5">
                    <a:alpha val="0"/>
                  </a:srgbClr>
                </a:solidFill>
              </a:ln>
              <a:solidFill>
                <a:srgbClr val="002060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178EFA5B-B0B9-4D45-9787-CD7CAFD69DC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15218" y="6190190"/>
            <a:ext cx="582016" cy="676276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87DFF830-97E5-42D7-B51A-3A5CD5E4CDD9}"/>
              </a:ext>
            </a:extLst>
          </p:cNvPr>
          <p:cNvSpPr/>
          <p:nvPr userDrawn="1"/>
        </p:nvSpPr>
        <p:spPr>
          <a:xfrm>
            <a:off x="4386805" y="1367945"/>
            <a:ext cx="7805195" cy="720772"/>
          </a:xfrm>
          <a:prstGeom prst="rect">
            <a:avLst/>
          </a:prstGeom>
          <a:solidFill>
            <a:srgbClr val="F6B2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altLang="ko-KR" sz="2400" b="1" spc="-100" dirty="0">
              <a:ln>
                <a:solidFill>
                  <a:srgbClr val="5B9BD5">
                    <a:alpha val="0"/>
                  </a:srgbClr>
                </a:solidFill>
              </a:ln>
              <a:solidFill>
                <a:srgbClr val="002060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30009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3C5860BC-0846-4D17-ACDB-FC0179E1CCF1}"/>
              </a:ext>
            </a:extLst>
          </p:cNvPr>
          <p:cNvSpPr/>
          <p:nvPr userDrawn="1"/>
        </p:nvSpPr>
        <p:spPr>
          <a:xfrm>
            <a:off x="-1185" y="0"/>
            <a:ext cx="12192000" cy="6858000"/>
          </a:xfrm>
          <a:prstGeom prst="rect">
            <a:avLst/>
          </a:prstGeom>
          <a:gradFill>
            <a:gsLst>
              <a:gs pos="100000">
                <a:srgbClr val="3996FD">
                  <a:alpha val="24000"/>
                </a:srgbClr>
              </a:gs>
              <a:gs pos="0">
                <a:srgbClr val="02102C">
                  <a:alpha val="85000"/>
                </a:srgbClr>
              </a:gs>
              <a:gs pos="49000">
                <a:srgbClr val="03173F">
                  <a:alpha val="32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80A1141-20A2-4C99-942F-99CD35AD6FDF}"/>
              </a:ext>
            </a:extLst>
          </p:cNvPr>
          <p:cNvSpPr/>
          <p:nvPr userDrawn="1"/>
        </p:nvSpPr>
        <p:spPr>
          <a:xfrm>
            <a:off x="1414639" y="1366692"/>
            <a:ext cx="4561832" cy="5042346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r>
              <a:rPr lang="en-US" altLang="ko-KR" sz="2800" b="1" u="sng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Contents</a:t>
            </a:r>
            <a:endParaRPr lang="ko-KR" altLang="en-US" sz="2800" b="1" u="sng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그림 9" descr="실외, 건물, 거리, 인도이(가) 표시된 사진&#10;&#10;자동 생성된 설명">
            <a:extLst>
              <a:ext uri="{FF2B5EF4-FFF2-40B4-BE49-F238E27FC236}">
                <a16:creationId xmlns:a16="http://schemas.microsoft.com/office/drawing/2014/main" id="{0C3E08B9-4CE8-4986-BBD8-E7D74463CC6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881057" y="738384"/>
            <a:ext cx="2824898" cy="2824898"/>
          </a:xfrm>
          <a:custGeom>
            <a:avLst/>
            <a:gdLst>
              <a:gd name="connsiteX0" fmla="*/ 1412449 w 2824898"/>
              <a:gd name="connsiteY0" fmla="*/ 0 h 2824898"/>
              <a:gd name="connsiteX1" fmla="*/ 2824898 w 2824898"/>
              <a:gd name="connsiteY1" fmla="*/ 1412449 h 2824898"/>
              <a:gd name="connsiteX2" fmla="*/ 1412449 w 2824898"/>
              <a:gd name="connsiteY2" fmla="*/ 2824898 h 2824898"/>
              <a:gd name="connsiteX3" fmla="*/ 0 w 2824898"/>
              <a:gd name="connsiteY3" fmla="*/ 1412449 h 2824898"/>
              <a:gd name="connsiteX4" fmla="*/ 1412449 w 2824898"/>
              <a:gd name="connsiteY4" fmla="*/ 0 h 2824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4898" h="2824898">
                <a:moveTo>
                  <a:pt x="1412449" y="0"/>
                </a:moveTo>
                <a:cubicBezTo>
                  <a:pt x="2192523" y="0"/>
                  <a:pt x="2824898" y="632375"/>
                  <a:pt x="2824898" y="1412449"/>
                </a:cubicBezTo>
                <a:cubicBezTo>
                  <a:pt x="2824898" y="2192523"/>
                  <a:pt x="2192523" y="2824898"/>
                  <a:pt x="1412449" y="2824898"/>
                </a:cubicBezTo>
                <a:cubicBezTo>
                  <a:pt x="632375" y="2824898"/>
                  <a:pt x="0" y="2192523"/>
                  <a:pt x="0" y="1412449"/>
                </a:cubicBezTo>
                <a:cubicBezTo>
                  <a:pt x="0" y="632375"/>
                  <a:pt x="632375" y="0"/>
                  <a:pt x="1412449" y="0"/>
                </a:cubicBezTo>
                <a:close/>
              </a:path>
            </a:pathLst>
          </a:custGeom>
          <a:effectLst>
            <a:softEdge rad="38100"/>
          </a:effectLst>
        </p:spPr>
      </p:pic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7781C783-EF09-4381-8775-47AFF6F4758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9285" y="6340755"/>
            <a:ext cx="1464765" cy="517245"/>
          </a:xfrm>
          <a:prstGeom prst="rect">
            <a:avLst/>
          </a:prstGeom>
        </p:spPr>
      </p:pic>
      <p:pic>
        <p:nvPicPr>
          <p:cNvPr id="3" name="그림 2" descr="실외, 건물, 도시이(가) 표시된 사진&#10;&#10;자동 생성된 설명">
            <a:extLst>
              <a:ext uri="{FF2B5EF4-FFF2-40B4-BE49-F238E27FC236}">
                <a16:creationId xmlns:a16="http://schemas.microsoft.com/office/drawing/2014/main" id="{160CB7B6-ECE3-43DE-B46D-C3AE84288BB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3547" y="2083692"/>
            <a:ext cx="2824898" cy="2824898"/>
          </a:xfrm>
          <a:prstGeom prst="ellipse">
            <a:avLst/>
          </a:prstGeom>
          <a:ln>
            <a:noFill/>
          </a:ln>
          <a:effectLst>
            <a:softEdge rad="38100"/>
          </a:effectLst>
        </p:spPr>
      </p:pic>
      <p:pic>
        <p:nvPicPr>
          <p:cNvPr id="5" name="그림 4" descr="하늘, 실외, 키큰이(가) 표시된 사진&#10;&#10;자동 생성된 설명">
            <a:extLst>
              <a:ext uri="{FF2B5EF4-FFF2-40B4-BE49-F238E27FC236}">
                <a16:creationId xmlns:a16="http://schemas.microsoft.com/office/drawing/2014/main" id="{59FD9AEA-254A-4F3A-93DF-F1F23F331500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9653" y="3429000"/>
            <a:ext cx="2824898" cy="2816604"/>
          </a:xfrm>
          <a:prstGeom prst="ellipse">
            <a:avLst/>
          </a:prstGeom>
          <a:ln>
            <a:noFill/>
          </a:ln>
          <a:effectLst>
            <a:softEdge rad="38100"/>
          </a:effectLst>
        </p:spPr>
      </p:pic>
    </p:spTree>
    <p:extLst>
      <p:ext uri="{BB962C8B-B14F-4D97-AF65-F5344CB8AC3E}">
        <p14:creationId xmlns:p14="http://schemas.microsoft.com/office/powerpoint/2010/main" val="39602936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073">
          <p15:clr>
            <a:srgbClr val="FBAE40"/>
          </p15:clr>
        </p15:guide>
        <p15:guide id="2" pos="3591">
          <p15:clr>
            <a:srgbClr val="FBAE40"/>
          </p15:clr>
        </p15:guide>
        <p15:guide id="3" orient="horz" pos="1298">
          <p15:clr>
            <a:srgbClr val="FBAE40"/>
          </p15:clr>
        </p15:guide>
        <p15:guide id="4" orient="horz" pos="3929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574CFCC8-3A8A-41CB-89EB-C1F22B7920C0}"/>
              </a:ext>
            </a:extLst>
          </p:cNvPr>
          <p:cNvGrpSpPr/>
          <p:nvPr userDrawn="1"/>
        </p:nvGrpSpPr>
        <p:grpSpPr>
          <a:xfrm>
            <a:off x="-1057" y="0"/>
            <a:ext cx="12192000" cy="1174459"/>
            <a:chOff x="0" y="1677798"/>
            <a:chExt cx="9144000" cy="1174459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9ACA8E18-15D8-4F2E-B346-B8A9A3B9D6FD}"/>
                </a:ext>
              </a:extLst>
            </p:cNvPr>
            <p:cNvSpPr/>
            <p:nvPr userDrawn="1"/>
          </p:nvSpPr>
          <p:spPr>
            <a:xfrm>
              <a:off x="0" y="1677798"/>
              <a:ext cx="9144000" cy="1174459"/>
            </a:xfrm>
            <a:prstGeom prst="rect">
              <a:avLst/>
            </a:prstGeom>
            <a:blipFill dpi="0" rotWithShape="1">
              <a:blip r:embed="rId2">
                <a:alphaModFix amt="6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8702FC85-FBE5-4B71-944E-2837D44EEDA1}"/>
                </a:ext>
              </a:extLst>
            </p:cNvPr>
            <p:cNvSpPr/>
            <p:nvPr/>
          </p:nvSpPr>
          <p:spPr>
            <a:xfrm flipV="1">
              <a:off x="0" y="2290194"/>
              <a:ext cx="9144000" cy="562063"/>
            </a:xfrm>
            <a:prstGeom prst="rect">
              <a:avLst/>
            </a:prstGeom>
            <a:gradFill flip="none" rotWithShape="1">
              <a:gsLst>
                <a:gs pos="40000">
                  <a:schemeClr val="bg1">
                    <a:alpha val="50000"/>
                  </a:schemeClr>
                </a:gs>
                <a:gs pos="0">
                  <a:schemeClr val="bg1">
                    <a:alpha val="0"/>
                  </a:schemeClr>
                </a:gs>
                <a:gs pos="100000">
                  <a:schemeClr val="bg1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  <p:sp>
        <p:nvSpPr>
          <p:cNvPr id="12" name="양쪽 모서리가 둥근 사각형 10">
            <a:extLst>
              <a:ext uri="{FF2B5EF4-FFF2-40B4-BE49-F238E27FC236}">
                <a16:creationId xmlns:a16="http://schemas.microsoft.com/office/drawing/2014/main" id="{84647E39-BB8A-4127-93A9-C9384D2338D2}"/>
              </a:ext>
            </a:extLst>
          </p:cNvPr>
          <p:cNvSpPr/>
          <p:nvPr userDrawn="1"/>
        </p:nvSpPr>
        <p:spPr>
          <a:xfrm>
            <a:off x="-528" y="6778305"/>
            <a:ext cx="12192000" cy="7969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1356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2B655805-731D-4EB6-BD00-2DBA4B61E54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57" y="512763"/>
            <a:ext cx="12193057" cy="503237"/>
          </a:xfrm>
          <a:prstGeom prst="rect">
            <a:avLst/>
          </a:prstGeom>
          <a:ln w="3175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0E4D17C0-4041-4FEA-B97A-EB26E51D137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9285" y="6245604"/>
            <a:ext cx="1464765" cy="517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0510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2">
          <p15:clr>
            <a:srgbClr val="FBAE40"/>
          </p15:clr>
        </p15:guide>
        <p15:guide id="2" orient="horz" pos="640">
          <p15:clr>
            <a:srgbClr val="FBAE40"/>
          </p15:clr>
        </p15:guide>
        <p15:guide id="3" orient="horz" pos="323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723F9A86-218E-4CFA-8BBE-DA73A7863CA6}"/>
              </a:ext>
            </a:extLst>
          </p:cNvPr>
          <p:cNvSpPr/>
          <p:nvPr userDrawn="1"/>
        </p:nvSpPr>
        <p:spPr>
          <a:xfrm>
            <a:off x="-121920" y="6190199"/>
            <a:ext cx="12435840" cy="80496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587EEF1-8981-4755-8635-9443CBA57D98}"/>
              </a:ext>
            </a:extLst>
          </p:cNvPr>
          <p:cNvSpPr/>
          <p:nvPr userDrawn="1"/>
        </p:nvSpPr>
        <p:spPr>
          <a:xfrm>
            <a:off x="-121920" y="2400301"/>
            <a:ext cx="12435840" cy="191501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 i="1" dirty="0">
                <a:latin typeface="Arial" panose="020B0604020202020204" pitchFamily="34" charset="0"/>
                <a:cs typeface="Arial" panose="020B0604020202020204" pitchFamily="34" charset="0"/>
              </a:rPr>
              <a:t>Questions &amp; Answers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78C8B10-DB5A-43E1-A28C-D8876DD0E72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1240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4F83F-81D8-4042-B1ED-AFFC3D49C953}" type="datetime1">
              <a:rPr lang="ko-KR" altLang="en-US" smtClean="0"/>
              <a:t>2023-11-13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5EC69-459C-4E03-9C92-09D3804A6FF1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606800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1B28B-2797-4138-B09B-79A5F08C6DF2}" type="datetime1">
              <a:rPr lang="ko-KR" altLang="en-US" smtClean="0"/>
              <a:t>2023-11-13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5EC69-459C-4E03-9C92-09D3804A6F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0181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6BD70-17D5-4BDC-ABD4-DC515E793B68}" type="datetime1">
              <a:rPr lang="ko-KR" altLang="en-US" smtClean="0"/>
              <a:t>2023-11-13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5EC69-459C-4E03-9C92-09D3804A6F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57288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375A70-CD38-E741-E6FA-CCEE2D039E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B7A1A0-1362-F49F-8E03-E48C9F77AA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F0E7552-84B1-5D16-C63D-A208FD802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C0DC59-3C80-41A1-AE3A-653801B9B786}" type="datetimeFigureOut">
              <a:rPr lang="ko-KR" altLang="en-US" smtClean="0"/>
              <a:t>2023-11-13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6AB84FA-5C7A-8D02-562C-3FB2925065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6C66CEB-BD12-D2FE-3E1E-7A451F029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D341F-C4BB-48B0-8EF6-3E30D06FB7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366303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41C60-9A4D-4A82-B3E5-1890798E4528}" type="datetime1">
              <a:rPr lang="ko-KR" altLang="en-US" smtClean="0"/>
              <a:t>2023-11-13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5EC69-459C-4E03-9C92-09D3804A6F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757560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C90F7-88E6-4ECC-AD85-CE8D2B843A49}" type="datetime1">
              <a:rPr lang="ko-KR" altLang="en-US" smtClean="0"/>
              <a:t>2023-11-13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5EC69-459C-4E03-9C92-09D3804A6F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468741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687B81-6897-476F-8524-5512EF3B78CF}" type="datetime1">
              <a:rPr lang="ko-KR" altLang="en-US" smtClean="0"/>
              <a:t>2023-11-13</a:t>
            </a:fld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5EC69-459C-4E03-9C92-09D3804A6F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721910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CDD3C-F3BD-436C-AF8A-B5986AB055C6}" type="datetime1">
              <a:rPr lang="ko-KR" altLang="en-US" smtClean="0"/>
              <a:t>2023-11-13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5EC69-459C-4E03-9C92-09D3804A6F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038266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B1DA2-3464-4BB8-88A7-9E35CECBDE3C}" type="datetime1">
              <a:rPr lang="ko-KR" altLang="en-US" smtClean="0"/>
              <a:t>2023-11-13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5EC69-459C-4E03-9C92-09D3804A6F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985795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9AA42-A6FC-45C7-9502-EB578C80619D}" type="datetime1">
              <a:rPr lang="ko-KR" altLang="en-US" smtClean="0"/>
              <a:t>2023-11-13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5EC69-459C-4E03-9C92-09D3804A6F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790119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941C24-CDE9-40CB-AA7E-06827C1C85AC}" type="datetime1">
              <a:rPr lang="ko-KR" altLang="en-US" smtClean="0"/>
              <a:t>2023-11-13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5EC69-459C-4E03-9C92-09D3804A6F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962608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 descr="텍스트이(가) 표시된 사진&#10;&#10;자동 생성된 설명">
            <a:extLst>
              <a:ext uri="{FF2B5EF4-FFF2-40B4-BE49-F238E27FC236}">
                <a16:creationId xmlns:a16="http://schemas.microsoft.com/office/drawing/2014/main" id="{607C9063-8C57-4E7E-A9D1-8201ADCFEA9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1039" y="59117"/>
            <a:ext cx="2043012" cy="72143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DC69056-907E-4B7C-973F-D0D649FC37EB}"/>
              </a:ext>
            </a:extLst>
          </p:cNvPr>
          <p:cNvSpPr txBox="1"/>
          <p:nvPr userDrawn="1"/>
        </p:nvSpPr>
        <p:spPr>
          <a:xfrm>
            <a:off x="289873" y="127449"/>
            <a:ext cx="40326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Dong-A Univ. (ISPL)</a:t>
            </a:r>
            <a:endParaRPr lang="ko-KR" altLang="en-US" sz="3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FB26F3D3-479D-43DB-8E55-819953A0CF3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86141" y="6181725"/>
            <a:ext cx="743459" cy="676275"/>
          </a:xfrm>
          <a:prstGeom prst="rect">
            <a:avLst/>
          </a:prstGeom>
        </p:spPr>
      </p:pic>
      <p:sp>
        <p:nvSpPr>
          <p:cNvPr id="18" name="직사각형 7">
            <a:extLst>
              <a:ext uri="{FF2B5EF4-FFF2-40B4-BE49-F238E27FC236}">
                <a16:creationId xmlns:a16="http://schemas.microsoft.com/office/drawing/2014/main" id="{6410BDB8-B729-423F-B506-B822E33CBAE0}"/>
              </a:ext>
            </a:extLst>
          </p:cNvPr>
          <p:cNvSpPr/>
          <p:nvPr userDrawn="1"/>
        </p:nvSpPr>
        <p:spPr>
          <a:xfrm rot="6300000">
            <a:off x="5410714" y="3290550"/>
            <a:ext cx="7171681" cy="282007"/>
          </a:xfrm>
          <a:custGeom>
            <a:avLst/>
            <a:gdLst>
              <a:gd name="connsiteX0" fmla="*/ 0 w 7198983"/>
              <a:gd name="connsiteY0" fmla="*/ 0 h 157194"/>
              <a:gd name="connsiteX1" fmla="*/ 7198983 w 7198983"/>
              <a:gd name="connsiteY1" fmla="*/ 0 h 157194"/>
              <a:gd name="connsiteX2" fmla="*/ 7198983 w 7198983"/>
              <a:gd name="connsiteY2" fmla="*/ 157194 h 157194"/>
              <a:gd name="connsiteX3" fmla="*/ 0 w 7198983"/>
              <a:gd name="connsiteY3" fmla="*/ 157194 h 157194"/>
              <a:gd name="connsiteX4" fmla="*/ 0 w 7198983"/>
              <a:gd name="connsiteY4" fmla="*/ 0 h 157194"/>
              <a:gd name="connsiteX0" fmla="*/ 0 w 7198983"/>
              <a:gd name="connsiteY0" fmla="*/ 0 h 157194"/>
              <a:gd name="connsiteX1" fmla="*/ 7198983 w 7198983"/>
              <a:gd name="connsiteY1" fmla="*/ 0 h 157194"/>
              <a:gd name="connsiteX2" fmla="*/ 7198983 w 7198983"/>
              <a:gd name="connsiteY2" fmla="*/ 157194 h 157194"/>
              <a:gd name="connsiteX3" fmla="*/ 47718 w 7198983"/>
              <a:gd name="connsiteY3" fmla="*/ 155364 h 157194"/>
              <a:gd name="connsiteX4" fmla="*/ 0 w 7198983"/>
              <a:gd name="connsiteY4" fmla="*/ 0 h 157194"/>
              <a:gd name="connsiteX0" fmla="*/ 0 w 7198983"/>
              <a:gd name="connsiteY0" fmla="*/ 0 h 157194"/>
              <a:gd name="connsiteX1" fmla="*/ 7198983 w 7198983"/>
              <a:gd name="connsiteY1" fmla="*/ 0 h 157194"/>
              <a:gd name="connsiteX2" fmla="*/ 7198983 w 7198983"/>
              <a:gd name="connsiteY2" fmla="*/ 157194 h 157194"/>
              <a:gd name="connsiteX3" fmla="*/ 47718 w 7198983"/>
              <a:gd name="connsiteY3" fmla="*/ 155364 h 157194"/>
              <a:gd name="connsiteX4" fmla="*/ 0 w 7198983"/>
              <a:gd name="connsiteY4" fmla="*/ 0 h 157194"/>
              <a:gd name="connsiteX0" fmla="*/ 0 w 7184670"/>
              <a:gd name="connsiteY0" fmla="*/ 0 h 161029"/>
              <a:gd name="connsiteX1" fmla="*/ 7184670 w 7184670"/>
              <a:gd name="connsiteY1" fmla="*/ 3835 h 161029"/>
              <a:gd name="connsiteX2" fmla="*/ 7184670 w 7184670"/>
              <a:gd name="connsiteY2" fmla="*/ 161029 h 161029"/>
              <a:gd name="connsiteX3" fmla="*/ 33405 w 7184670"/>
              <a:gd name="connsiteY3" fmla="*/ 159199 h 161029"/>
              <a:gd name="connsiteX4" fmla="*/ 0 w 7184670"/>
              <a:gd name="connsiteY4" fmla="*/ 0 h 161029"/>
              <a:gd name="connsiteX0" fmla="*/ 0 w 7186715"/>
              <a:gd name="connsiteY0" fmla="*/ 0 h 160481"/>
              <a:gd name="connsiteX1" fmla="*/ 7186715 w 7186715"/>
              <a:gd name="connsiteY1" fmla="*/ 3287 h 160481"/>
              <a:gd name="connsiteX2" fmla="*/ 7186715 w 7186715"/>
              <a:gd name="connsiteY2" fmla="*/ 160481 h 160481"/>
              <a:gd name="connsiteX3" fmla="*/ 35450 w 7186715"/>
              <a:gd name="connsiteY3" fmla="*/ 158651 h 160481"/>
              <a:gd name="connsiteX4" fmla="*/ 0 w 7186715"/>
              <a:gd name="connsiteY4" fmla="*/ 0 h 160481"/>
              <a:gd name="connsiteX0" fmla="*/ 0 w 7186715"/>
              <a:gd name="connsiteY0" fmla="*/ 0 h 160481"/>
              <a:gd name="connsiteX1" fmla="*/ 7186715 w 7186715"/>
              <a:gd name="connsiteY1" fmla="*/ 3287 h 160481"/>
              <a:gd name="connsiteX2" fmla="*/ 7186715 w 7186715"/>
              <a:gd name="connsiteY2" fmla="*/ 160481 h 160481"/>
              <a:gd name="connsiteX3" fmla="*/ 35450 w 7186715"/>
              <a:gd name="connsiteY3" fmla="*/ 158651 h 160481"/>
              <a:gd name="connsiteX4" fmla="*/ 0 w 7186715"/>
              <a:gd name="connsiteY4" fmla="*/ 0 h 160481"/>
              <a:gd name="connsiteX0" fmla="*/ 0 w 7192849"/>
              <a:gd name="connsiteY0" fmla="*/ 0 h 158838"/>
              <a:gd name="connsiteX1" fmla="*/ 7192849 w 7192849"/>
              <a:gd name="connsiteY1" fmla="*/ 1644 h 158838"/>
              <a:gd name="connsiteX2" fmla="*/ 7192849 w 7192849"/>
              <a:gd name="connsiteY2" fmla="*/ 158838 h 158838"/>
              <a:gd name="connsiteX3" fmla="*/ 41584 w 7192849"/>
              <a:gd name="connsiteY3" fmla="*/ 157008 h 158838"/>
              <a:gd name="connsiteX4" fmla="*/ 0 w 7192849"/>
              <a:gd name="connsiteY4" fmla="*/ 0 h 158838"/>
              <a:gd name="connsiteX0" fmla="*/ 0 w 7192849"/>
              <a:gd name="connsiteY0" fmla="*/ 0 h 158839"/>
              <a:gd name="connsiteX1" fmla="*/ 7192849 w 7192849"/>
              <a:gd name="connsiteY1" fmla="*/ 1645 h 158839"/>
              <a:gd name="connsiteX2" fmla="*/ 7192849 w 7192849"/>
              <a:gd name="connsiteY2" fmla="*/ 158839 h 158839"/>
              <a:gd name="connsiteX3" fmla="*/ 41584 w 7192849"/>
              <a:gd name="connsiteY3" fmla="*/ 157009 h 158839"/>
              <a:gd name="connsiteX4" fmla="*/ 0 w 7192849"/>
              <a:gd name="connsiteY4" fmla="*/ 0 h 158839"/>
              <a:gd name="connsiteX0" fmla="*/ 0 w 7192849"/>
              <a:gd name="connsiteY0" fmla="*/ 4260 h 163099"/>
              <a:gd name="connsiteX1" fmla="*/ 7086083 w 7192849"/>
              <a:gd name="connsiteY1" fmla="*/ 0 h 163099"/>
              <a:gd name="connsiteX2" fmla="*/ 7192849 w 7192849"/>
              <a:gd name="connsiteY2" fmla="*/ 163099 h 163099"/>
              <a:gd name="connsiteX3" fmla="*/ 41584 w 7192849"/>
              <a:gd name="connsiteY3" fmla="*/ 161269 h 163099"/>
              <a:gd name="connsiteX4" fmla="*/ 0 w 7192849"/>
              <a:gd name="connsiteY4" fmla="*/ 4260 h 163099"/>
              <a:gd name="connsiteX0" fmla="*/ 0 w 7139260"/>
              <a:gd name="connsiteY0" fmla="*/ 4260 h 161269"/>
              <a:gd name="connsiteX1" fmla="*/ 7086083 w 7139260"/>
              <a:gd name="connsiteY1" fmla="*/ 0 h 161269"/>
              <a:gd name="connsiteX2" fmla="*/ 7139260 w 7139260"/>
              <a:gd name="connsiteY2" fmla="*/ 159380 h 161269"/>
              <a:gd name="connsiteX3" fmla="*/ 41584 w 7139260"/>
              <a:gd name="connsiteY3" fmla="*/ 161269 h 161269"/>
              <a:gd name="connsiteX4" fmla="*/ 0 w 7139260"/>
              <a:gd name="connsiteY4" fmla="*/ 4260 h 161269"/>
              <a:gd name="connsiteX0" fmla="*/ 0 w 7139260"/>
              <a:gd name="connsiteY0" fmla="*/ 7958 h 164967"/>
              <a:gd name="connsiteX1" fmla="*/ 7099884 w 7139260"/>
              <a:gd name="connsiteY1" fmla="*/ 0 h 164967"/>
              <a:gd name="connsiteX2" fmla="*/ 7139260 w 7139260"/>
              <a:gd name="connsiteY2" fmla="*/ 163078 h 164967"/>
              <a:gd name="connsiteX3" fmla="*/ 41584 w 7139260"/>
              <a:gd name="connsiteY3" fmla="*/ 164967 h 164967"/>
              <a:gd name="connsiteX4" fmla="*/ 0 w 7139260"/>
              <a:gd name="connsiteY4" fmla="*/ 7958 h 164967"/>
              <a:gd name="connsiteX0" fmla="*/ 0 w 7139260"/>
              <a:gd name="connsiteY0" fmla="*/ 7958 h 164967"/>
              <a:gd name="connsiteX1" fmla="*/ 7099884 w 7139260"/>
              <a:gd name="connsiteY1" fmla="*/ 0 h 164967"/>
              <a:gd name="connsiteX2" fmla="*/ 7139260 w 7139260"/>
              <a:gd name="connsiteY2" fmla="*/ 163078 h 164967"/>
              <a:gd name="connsiteX3" fmla="*/ 41584 w 7139260"/>
              <a:gd name="connsiteY3" fmla="*/ 164967 h 164967"/>
              <a:gd name="connsiteX4" fmla="*/ 0 w 7139260"/>
              <a:gd name="connsiteY4" fmla="*/ 7958 h 164967"/>
              <a:gd name="connsiteX0" fmla="*/ 0 w 7139260"/>
              <a:gd name="connsiteY0" fmla="*/ 7958 h 163078"/>
              <a:gd name="connsiteX1" fmla="*/ 7099884 w 7139260"/>
              <a:gd name="connsiteY1" fmla="*/ 0 h 163078"/>
              <a:gd name="connsiteX2" fmla="*/ 7139260 w 7139260"/>
              <a:gd name="connsiteY2" fmla="*/ 163078 h 163078"/>
              <a:gd name="connsiteX3" fmla="*/ 71020 w 7139260"/>
              <a:gd name="connsiteY3" fmla="*/ 157332 h 163078"/>
              <a:gd name="connsiteX4" fmla="*/ 0 w 7139260"/>
              <a:gd name="connsiteY4" fmla="*/ 7958 h 163078"/>
              <a:gd name="connsiteX0" fmla="*/ 0 w 7136495"/>
              <a:gd name="connsiteY0" fmla="*/ 10454 h 163078"/>
              <a:gd name="connsiteX1" fmla="*/ 7097119 w 7136495"/>
              <a:gd name="connsiteY1" fmla="*/ 0 h 163078"/>
              <a:gd name="connsiteX2" fmla="*/ 7136495 w 7136495"/>
              <a:gd name="connsiteY2" fmla="*/ 163078 h 163078"/>
              <a:gd name="connsiteX3" fmla="*/ 68255 w 7136495"/>
              <a:gd name="connsiteY3" fmla="*/ 157332 h 163078"/>
              <a:gd name="connsiteX4" fmla="*/ 0 w 7136495"/>
              <a:gd name="connsiteY4" fmla="*/ 10454 h 163078"/>
              <a:gd name="connsiteX0" fmla="*/ 0 w 7131592"/>
              <a:gd name="connsiteY0" fmla="*/ 6735 h 163078"/>
              <a:gd name="connsiteX1" fmla="*/ 7092216 w 7131592"/>
              <a:gd name="connsiteY1" fmla="*/ 0 h 163078"/>
              <a:gd name="connsiteX2" fmla="*/ 7131592 w 7131592"/>
              <a:gd name="connsiteY2" fmla="*/ 163078 h 163078"/>
              <a:gd name="connsiteX3" fmla="*/ 63352 w 7131592"/>
              <a:gd name="connsiteY3" fmla="*/ 157332 h 163078"/>
              <a:gd name="connsiteX4" fmla="*/ 0 w 7131592"/>
              <a:gd name="connsiteY4" fmla="*/ 6735 h 163078"/>
              <a:gd name="connsiteX0" fmla="*/ 0 w 7131592"/>
              <a:gd name="connsiteY0" fmla="*/ 6735 h 163078"/>
              <a:gd name="connsiteX1" fmla="*/ 7092216 w 7131592"/>
              <a:gd name="connsiteY1" fmla="*/ 0 h 163078"/>
              <a:gd name="connsiteX2" fmla="*/ 7131592 w 7131592"/>
              <a:gd name="connsiteY2" fmla="*/ 163078 h 163078"/>
              <a:gd name="connsiteX3" fmla="*/ 63352 w 7131592"/>
              <a:gd name="connsiteY3" fmla="*/ 157332 h 163078"/>
              <a:gd name="connsiteX4" fmla="*/ 0 w 7131592"/>
              <a:gd name="connsiteY4" fmla="*/ 6735 h 163078"/>
              <a:gd name="connsiteX0" fmla="*/ 0 w 7131592"/>
              <a:gd name="connsiteY0" fmla="*/ 6735 h 163078"/>
              <a:gd name="connsiteX1" fmla="*/ 7092216 w 7131592"/>
              <a:gd name="connsiteY1" fmla="*/ 0 h 163078"/>
              <a:gd name="connsiteX2" fmla="*/ 7131592 w 7131592"/>
              <a:gd name="connsiteY2" fmla="*/ 163078 h 163078"/>
              <a:gd name="connsiteX3" fmla="*/ 63352 w 7131592"/>
              <a:gd name="connsiteY3" fmla="*/ 157332 h 163078"/>
              <a:gd name="connsiteX4" fmla="*/ 0 w 7131592"/>
              <a:gd name="connsiteY4" fmla="*/ 6735 h 163078"/>
              <a:gd name="connsiteX0" fmla="*/ 0 w 7133125"/>
              <a:gd name="connsiteY0" fmla="*/ 6979 h 163078"/>
              <a:gd name="connsiteX1" fmla="*/ 7093749 w 7133125"/>
              <a:gd name="connsiteY1" fmla="*/ 0 h 163078"/>
              <a:gd name="connsiteX2" fmla="*/ 7133125 w 7133125"/>
              <a:gd name="connsiteY2" fmla="*/ 163078 h 163078"/>
              <a:gd name="connsiteX3" fmla="*/ 64885 w 7133125"/>
              <a:gd name="connsiteY3" fmla="*/ 157332 h 163078"/>
              <a:gd name="connsiteX4" fmla="*/ 0 w 7133125"/>
              <a:gd name="connsiteY4" fmla="*/ 6979 h 163078"/>
              <a:gd name="connsiteX0" fmla="*/ 0 w 7171681"/>
              <a:gd name="connsiteY0" fmla="*/ 6979 h 164756"/>
              <a:gd name="connsiteX1" fmla="*/ 7093749 w 7171681"/>
              <a:gd name="connsiteY1" fmla="*/ 0 h 164756"/>
              <a:gd name="connsiteX2" fmla="*/ 7171681 w 7171681"/>
              <a:gd name="connsiteY2" fmla="*/ 164756 h 164756"/>
              <a:gd name="connsiteX3" fmla="*/ 64885 w 7171681"/>
              <a:gd name="connsiteY3" fmla="*/ 157332 h 164756"/>
              <a:gd name="connsiteX4" fmla="*/ 0 w 7171681"/>
              <a:gd name="connsiteY4" fmla="*/ 6979 h 164756"/>
              <a:gd name="connsiteX0" fmla="*/ 0 w 7171681"/>
              <a:gd name="connsiteY0" fmla="*/ 10209 h 167986"/>
              <a:gd name="connsiteX1" fmla="*/ 7095583 w 7171681"/>
              <a:gd name="connsiteY1" fmla="*/ 0 h 167986"/>
              <a:gd name="connsiteX2" fmla="*/ 7171681 w 7171681"/>
              <a:gd name="connsiteY2" fmla="*/ 167986 h 167986"/>
              <a:gd name="connsiteX3" fmla="*/ 64885 w 7171681"/>
              <a:gd name="connsiteY3" fmla="*/ 160562 h 167986"/>
              <a:gd name="connsiteX4" fmla="*/ 0 w 7171681"/>
              <a:gd name="connsiteY4" fmla="*/ 10209 h 167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71681" h="167986">
                <a:moveTo>
                  <a:pt x="0" y="10209"/>
                </a:moveTo>
                <a:lnTo>
                  <a:pt x="7095583" y="0"/>
                </a:lnTo>
                <a:lnTo>
                  <a:pt x="7171681" y="167986"/>
                </a:lnTo>
                <a:lnTo>
                  <a:pt x="64885" y="160562"/>
                </a:lnTo>
                <a:lnTo>
                  <a:pt x="0" y="10209"/>
                </a:lnTo>
                <a:close/>
              </a:path>
            </a:pathLst>
          </a:custGeom>
          <a:solidFill>
            <a:srgbClr val="DAE3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altLang="ko-KR" sz="2400" b="1" spc="-100" dirty="0">
              <a:ln>
                <a:solidFill>
                  <a:srgbClr val="5B9BD5">
                    <a:alpha val="0"/>
                  </a:srgbClr>
                </a:solidFill>
              </a:ln>
              <a:solidFill>
                <a:srgbClr val="002060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19" name="평행 사변형 18">
            <a:extLst>
              <a:ext uri="{FF2B5EF4-FFF2-40B4-BE49-F238E27FC236}">
                <a16:creationId xmlns:a16="http://schemas.microsoft.com/office/drawing/2014/main" id="{8F35C63C-01B9-4278-AA5B-A231650698BF}"/>
              </a:ext>
            </a:extLst>
          </p:cNvPr>
          <p:cNvSpPr/>
          <p:nvPr userDrawn="1"/>
        </p:nvSpPr>
        <p:spPr>
          <a:xfrm>
            <a:off x="3143250" y="6181725"/>
            <a:ext cx="1243555" cy="676275"/>
          </a:xfrm>
          <a:prstGeom prst="parallelogram">
            <a:avLst>
              <a:gd name="adj" fmla="val 28524"/>
            </a:avLst>
          </a:prstGeom>
          <a:solidFill>
            <a:srgbClr val="F3F5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6">
            <a:extLst>
              <a:ext uri="{FF2B5EF4-FFF2-40B4-BE49-F238E27FC236}">
                <a16:creationId xmlns:a16="http://schemas.microsoft.com/office/drawing/2014/main" id="{A2915198-39BE-4676-B846-3D9AF2AAEA50}"/>
              </a:ext>
            </a:extLst>
          </p:cNvPr>
          <p:cNvSpPr/>
          <p:nvPr userDrawn="1"/>
        </p:nvSpPr>
        <p:spPr>
          <a:xfrm rot="6300000">
            <a:off x="2180261" y="5644767"/>
            <a:ext cx="2294737" cy="295963"/>
          </a:xfrm>
          <a:custGeom>
            <a:avLst/>
            <a:gdLst>
              <a:gd name="connsiteX0" fmla="*/ 0 w 2328145"/>
              <a:gd name="connsiteY0" fmla="*/ 0 h 295963"/>
              <a:gd name="connsiteX1" fmla="*/ 2328145 w 2328145"/>
              <a:gd name="connsiteY1" fmla="*/ 0 h 295963"/>
              <a:gd name="connsiteX2" fmla="*/ 2328145 w 2328145"/>
              <a:gd name="connsiteY2" fmla="*/ 295963 h 295963"/>
              <a:gd name="connsiteX3" fmla="*/ 0 w 2328145"/>
              <a:gd name="connsiteY3" fmla="*/ 295963 h 295963"/>
              <a:gd name="connsiteX4" fmla="*/ 0 w 2328145"/>
              <a:gd name="connsiteY4" fmla="*/ 0 h 295963"/>
              <a:gd name="connsiteX0" fmla="*/ 0 w 2328145"/>
              <a:gd name="connsiteY0" fmla="*/ 0 h 295963"/>
              <a:gd name="connsiteX1" fmla="*/ 2221388 w 2328145"/>
              <a:gd name="connsiteY1" fmla="*/ 2309 h 295963"/>
              <a:gd name="connsiteX2" fmla="*/ 2328145 w 2328145"/>
              <a:gd name="connsiteY2" fmla="*/ 295963 h 295963"/>
              <a:gd name="connsiteX3" fmla="*/ 0 w 2328145"/>
              <a:gd name="connsiteY3" fmla="*/ 295963 h 295963"/>
              <a:gd name="connsiteX4" fmla="*/ 0 w 2328145"/>
              <a:gd name="connsiteY4" fmla="*/ 0 h 295963"/>
              <a:gd name="connsiteX0" fmla="*/ 0 w 2294737"/>
              <a:gd name="connsiteY0" fmla="*/ 0 h 295963"/>
              <a:gd name="connsiteX1" fmla="*/ 2221388 w 2294737"/>
              <a:gd name="connsiteY1" fmla="*/ 2309 h 295963"/>
              <a:gd name="connsiteX2" fmla="*/ 2294737 w 2294737"/>
              <a:gd name="connsiteY2" fmla="*/ 293958 h 295963"/>
              <a:gd name="connsiteX3" fmla="*/ 0 w 2294737"/>
              <a:gd name="connsiteY3" fmla="*/ 295963 h 295963"/>
              <a:gd name="connsiteX4" fmla="*/ 0 w 2294737"/>
              <a:gd name="connsiteY4" fmla="*/ 0 h 295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94737" h="295963">
                <a:moveTo>
                  <a:pt x="0" y="0"/>
                </a:moveTo>
                <a:lnTo>
                  <a:pt x="2221388" y="2309"/>
                </a:lnTo>
                <a:lnTo>
                  <a:pt x="2294737" y="293958"/>
                </a:lnTo>
                <a:lnTo>
                  <a:pt x="0" y="295963"/>
                </a:lnTo>
                <a:lnTo>
                  <a:pt x="0" y="0"/>
                </a:lnTo>
                <a:close/>
              </a:path>
            </a:pathLst>
          </a:custGeom>
          <a:solidFill>
            <a:srgbClr val="F6B2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altLang="ko-KR" sz="2400" b="1" spc="-100" dirty="0">
              <a:ln>
                <a:solidFill>
                  <a:srgbClr val="5B9BD5">
                    <a:alpha val="0"/>
                  </a:srgbClr>
                </a:solidFill>
              </a:ln>
              <a:solidFill>
                <a:srgbClr val="002060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178EFA5B-B0B9-4D45-9787-CD7CAFD69DC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15218" y="6190190"/>
            <a:ext cx="582016" cy="676276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87DFF830-97E5-42D7-B51A-3A5CD5E4CDD9}"/>
              </a:ext>
            </a:extLst>
          </p:cNvPr>
          <p:cNvSpPr/>
          <p:nvPr userDrawn="1"/>
        </p:nvSpPr>
        <p:spPr>
          <a:xfrm>
            <a:off x="4386805" y="1367945"/>
            <a:ext cx="7805195" cy="720772"/>
          </a:xfrm>
          <a:prstGeom prst="rect">
            <a:avLst/>
          </a:prstGeom>
          <a:solidFill>
            <a:srgbClr val="F6B2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altLang="ko-KR" sz="2400" b="1" spc="-100" dirty="0">
              <a:ln>
                <a:solidFill>
                  <a:srgbClr val="5B9BD5">
                    <a:alpha val="0"/>
                  </a:srgbClr>
                </a:solidFill>
              </a:ln>
              <a:solidFill>
                <a:srgbClr val="002060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159044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3C5860BC-0846-4D17-ACDB-FC0179E1CCF1}"/>
              </a:ext>
            </a:extLst>
          </p:cNvPr>
          <p:cNvSpPr/>
          <p:nvPr userDrawn="1"/>
        </p:nvSpPr>
        <p:spPr>
          <a:xfrm>
            <a:off x="-1185" y="0"/>
            <a:ext cx="12192000" cy="6858000"/>
          </a:xfrm>
          <a:prstGeom prst="rect">
            <a:avLst/>
          </a:prstGeom>
          <a:gradFill>
            <a:gsLst>
              <a:gs pos="100000">
                <a:srgbClr val="3996FD">
                  <a:alpha val="24000"/>
                </a:srgbClr>
              </a:gs>
              <a:gs pos="0">
                <a:srgbClr val="02102C">
                  <a:alpha val="85000"/>
                </a:srgbClr>
              </a:gs>
              <a:gs pos="49000">
                <a:srgbClr val="03173F">
                  <a:alpha val="32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80A1141-20A2-4C99-942F-99CD35AD6FDF}"/>
              </a:ext>
            </a:extLst>
          </p:cNvPr>
          <p:cNvSpPr/>
          <p:nvPr userDrawn="1"/>
        </p:nvSpPr>
        <p:spPr>
          <a:xfrm>
            <a:off x="1414639" y="1366692"/>
            <a:ext cx="4561832" cy="5042346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r>
              <a:rPr lang="en-US" altLang="ko-KR" sz="2800" b="1" u="sng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Contents</a:t>
            </a:r>
            <a:endParaRPr lang="ko-KR" altLang="en-US" sz="2800" b="1" u="sng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그림 9" descr="실외, 건물, 거리, 인도이(가) 표시된 사진&#10;&#10;자동 생성된 설명">
            <a:extLst>
              <a:ext uri="{FF2B5EF4-FFF2-40B4-BE49-F238E27FC236}">
                <a16:creationId xmlns:a16="http://schemas.microsoft.com/office/drawing/2014/main" id="{0C3E08B9-4CE8-4986-BBD8-E7D74463CC6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881057" y="738384"/>
            <a:ext cx="2824898" cy="2824898"/>
          </a:xfrm>
          <a:custGeom>
            <a:avLst/>
            <a:gdLst>
              <a:gd name="connsiteX0" fmla="*/ 1412449 w 2824898"/>
              <a:gd name="connsiteY0" fmla="*/ 0 h 2824898"/>
              <a:gd name="connsiteX1" fmla="*/ 2824898 w 2824898"/>
              <a:gd name="connsiteY1" fmla="*/ 1412449 h 2824898"/>
              <a:gd name="connsiteX2" fmla="*/ 1412449 w 2824898"/>
              <a:gd name="connsiteY2" fmla="*/ 2824898 h 2824898"/>
              <a:gd name="connsiteX3" fmla="*/ 0 w 2824898"/>
              <a:gd name="connsiteY3" fmla="*/ 1412449 h 2824898"/>
              <a:gd name="connsiteX4" fmla="*/ 1412449 w 2824898"/>
              <a:gd name="connsiteY4" fmla="*/ 0 h 2824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4898" h="2824898">
                <a:moveTo>
                  <a:pt x="1412449" y="0"/>
                </a:moveTo>
                <a:cubicBezTo>
                  <a:pt x="2192523" y="0"/>
                  <a:pt x="2824898" y="632375"/>
                  <a:pt x="2824898" y="1412449"/>
                </a:cubicBezTo>
                <a:cubicBezTo>
                  <a:pt x="2824898" y="2192523"/>
                  <a:pt x="2192523" y="2824898"/>
                  <a:pt x="1412449" y="2824898"/>
                </a:cubicBezTo>
                <a:cubicBezTo>
                  <a:pt x="632375" y="2824898"/>
                  <a:pt x="0" y="2192523"/>
                  <a:pt x="0" y="1412449"/>
                </a:cubicBezTo>
                <a:cubicBezTo>
                  <a:pt x="0" y="632375"/>
                  <a:pt x="632375" y="0"/>
                  <a:pt x="1412449" y="0"/>
                </a:cubicBezTo>
                <a:close/>
              </a:path>
            </a:pathLst>
          </a:custGeom>
          <a:effectLst>
            <a:softEdge rad="38100"/>
          </a:effectLst>
        </p:spPr>
      </p:pic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7781C783-EF09-4381-8775-47AFF6F4758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9285" y="6340755"/>
            <a:ext cx="1464765" cy="517245"/>
          </a:xfrm>
          <a:prstGeom prst="rect">
            <a:avLst/>
          </a:prstGeom>
        </p:spPr>
      </p:pic>
      <p:pic>
        <p:nvPicPr>
          <p:cNvPr id="3" name="그림 2" descr="실외, 건물, 도시이(가) 표시된 사진&#10;&#10;자동 생성된 설명">
            <a:extLst>
              <a:ext uri="{FF2B5EF4-FFF2-40B4-BE49-F238E27FC236}">
                <a16:creationId xmlns:a16="http://schemas.microsoft.com/office/drawing/2014/main" id="{160CB7B6-ECE3-43DE-B46D-C3AE84288BB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3547" y="2083692"/>
            <a:ext cx="2824898" cy="2824898"/>
          </a:xfrm>
          <a:prstGeom prst="ellipse">
            <a:avLst/>
          </a:prstGeom>
          <a:ln>
            <a:noFill/>
          </a:ln>
          <a:effectLst>
            <a:softEdge rad="38100"/>
          </a:effectLst>
        </p:spPr>
      </p:pic>
      <p:pic>
        <p:nvPicPr>
          <p:cNvPr id="5" name="그림 4" descr="하늘, 실외, 키큰이(가) 표시된 사진&#10;&#10;자동 생성된 설명">
            <a:extLst>
              <a:ext uri="{FF2B5EF4-FFF2-40B4-BE49-F238E27FC236}">
                <a16:creationId xmlns:a16="http://schemas.microsoft.com/office/drawing/2014/main" id="{59FD9AEA-254A-4F3A-93DF-F1F23F331500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9653" y="3429000"/>
            <a:ext cx="2824898" cy="2816604"/>
          </a:xfrm>
          <a:prstGeom prst="ellipse">
            <a:avLst/>
          </a:prstGeom>
          <a:ln>
            <a:noFill/>
          </a:ln>
          <a:effectLst>
            <a:softEdge rad="38100"/>
          </a:effectLst>
        </p:spPr>
      </p:pic>
    </p:spTree>
    <p:extLst>
      <p:ext uri="{BB962C8B-B14F-4D97-AF65-F5344CB8AC3E}">
        <p14:creationId xmlns:p14="http://schemas.microsoft.com/office/powerpoint/2010/main" val="38750888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073">
          <p15:clr>
            <a:srgbClr val="FBAE40"/>
          </p15:clr>
        </p15:guide>
        <p15:guide id="2" pos="3591">
          <p15:clr>
            <a:srgbClr val="FBAE40"/>
          </p15:clr>
        </p15:guide>
        <p15:guide id="3" orient="horz" pos="1298">
          <p15:clr>
            <a:srgbClr val="FBAE40"/>
          </p15:clr>
        </p15:guide>
        <p15:guide id="4" orient="horz" pos="3929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574CFCC8-3A8A-41CB-89EB-C1F22B7920C0}"/>
              </a:ext>
            </a:extLst>
          </p:cNvPr>
          <p:cNvGrpSpPr/>
          <p:nvPr userDrawn="1"/>
        </p:nvGrpSpPr>
        <p:grpSpPr>
          <a:xfrm>
            <a:off x="-1057" y="0"/>
            <a:ext cx="12192000" cy="1174459"/>
            <a:chOff x="0" y="1677798"/>
            <a:chExt cx="9144000" cy="1174459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9ACA8E18-15D8-4F2E-B346-B8A9A3B9D6FD}"/>
                </a:ext>
              </a:extLst>
            </p:cNvPr>
            <p:cNvSpPr/>
            <p:nvPr userDrawn="1"/>
          </p:nvSpPr>
          <p:spPr>
            <a:xfrm>
              <a:off x="0" y="1677798"/>
              <a:ext cx="9144000" cy="1174459"/>
            </a:xfrm>
            <a:prstGeom prst="rect">
              <a:avLst/>
            </a:prstGeom>
            <a:blipFill dpi="0" rotWithShape="1">
              <a:blip r:embed="rId2">
                <a:alphaModFix amt="6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8702FC85-FBE5-4B71-944E-2837D44EEDA1}"/>
                </a:ext>
              </a:extLst>
            </p:cNvPr>
            <p:cNvSpPr/>
            <p:nvPr/>
          </p:nvSpPr>
          <p:spPr>
            <a:xfrm flipV="1">
              <a:off x="0" y="2290194"/>
              <a:ext cx="9144000" cy="562063"/>
            </a:xfrm>
            <a:prstGeom prst="rect">
              <a:avLst/>
            </a:prstGeom>
            <a:gradFill flip="none" rotWithShape="1">
              <a:gsLst>
                <a:gs pos="40000">
                  <a:schemeClr val="bg1">
                    <a:alpha val="50000"/>
                  </a:schemeClr>
                </a:gs>
                <a:gs pos="0">
                  <a:schemeClr val="bg1">
                    <a:alpha val="0"/>
                  </a:schemeClr>
                </a:gs>
                <a:gs pos="100000">
                  <a:schemeClr val="bg1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  <p:sp>
        <p:nvSpPr>
          <p:cNvPr id="12" name="양쪽 모서리가 둥근 사각형 10">
            <a:extLst>
              <a:ext uri="{FF2B5EF4-FFF2-40B4-BE49-F238E27FC236}">
                <a16:creationId xmlns:a16="http://schemas.microsoft.com/office/drawing/2014/main" id="{84647E39-BB8A-4127-93A9-C9384D2338D2}"/>
              </a:ext>
            </a:extLst>
          </p:cNvPr>
          <p:cNvSpPr/>
          <p:nvPr userDrawn="1"/>
        </p:nvSpPr>
        <p:spPr>
          <a:xfrm>
            <a:off x="-528" y="6778305"/>
            <a:ext cx="12192000" cy="7969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1356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2B655805-731D-4EB6-BD00-2DBA4B61E54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57" y="512763"/>
            <a:ext cx="12193057" cy="503237"/>
          </a:xfrm>
          <a:prstGeom prst="rect">
            <a:avLst/>
          </a:prstGeom>
          <a:ln w="3175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0E4D17C0-4041-4FEA-B97A-EB26E51D137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9285" y="6245604"/>
            <a:ext cx="1464765" cy="517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433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2">
          <p15:clr>
            <a:srgbClr val="FBAE40"/>
          </p15:clr>
        </p15:guide>
        <p15:guide id="2" orient="horz" pos="640">
          <p15:clr>
            <a:srgbClr val="FBAE40"/>
          </p15:clr>
        </p15:guide>
        <p15:guide id="3" orient="horz" pos="323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648CD0-6EF4-AFBF-CABF-377C42377F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D46205F-4ADF-9232-534C-108BFA9945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8210FAE-CFAC-8796-1713-9E4F60A1FD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C0DC59-3C80-41A1-AE3A-653801B9B786}" type="datetimeFigureOut">
              <a:rPr lang="ko-KR" altLang="en-US" smtClean="0"/>
              <a:t>2023-11-13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6389C28-DCC6-73A3-1DC5-C348CB1E5C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4DD296D-4E25-58D6-9B2E-0471AE05D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D341F-C4BB-48B0-8EF6-3E30D06FB7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184894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723F9A86-218E-4CFA-8BBE-DA73A7863CA6}"/>
              </a:ext>
            </a:extLst>
          </p:cNvPr>
          <p:cNvSpPr/>
          <p:nvPr userDrawn="1"/>
        </p:nvSpPr>
        <p:spPr>
          <a:xfrm>
            <a:off x="-121920" y="6190199"/>
            <a:ext cx="12435840" cy="80496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587EEF1-8981-4755-8635-9443CBA57D98}"/>
              </a:ext>
            </a:extLst>
          </p:cNvPr>
          <p:cNvSpPr/>
          <p:nvPr userDrawn="1"/>
        </p:nvSpPr>
        <p:spPr>
          <a:xfrm>
            <a:off x="-121920" y="2400301"/>
            <a:ext cx="12435840" cy="191501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 i="1" dirty="0">
                <a:latin typeface="Arial" panose="020B0604020202020204" pitchFamily="34" charset="0"/>
                <a:cs typeface="Arial" panose="020B0604020202020204" pitchFamily="34" charset="0"/>
              </a:rPr>
              <a:t>Questions &amp; Answers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78C8B10-DB5A-43E1-A28C-D8876DD0E72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8395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B1EFDC-2399-D795-EF94-BFADBB49A5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A90307E-F2F5-F436-FE1D-1E936E8EAE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6BFCAF0-3BF3-1903-FB13-3E1095AB3D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3315F5D-6B0C-69EE-1F16-468618663A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C0DC59-3C80-41A1-AE3A-653801B9B786}" type="datetimeFigureOut">
              <a:rPr lang="ko-KR" altLang="en-US" smtClean="0"/>
              <a:t>2023-11-13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2E1ED4A-2732-D7A7-F8F2-55F1B0A00D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E3E9F56-3B8C-31D0-7950-AAD08A8559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D341F-C4BB-48B0-8EF6-3E30D06FB7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45852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C36449-6EF4-BA3C-1247-09DC6FFFAC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D6CB8B3-69A4-B36E-9060-D0FC24B7DE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D0D8667-8B17-F195-D68A-AFBB3DB24B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1E3E504-5CA7-7381-3089-92EB4D330E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6299AFE-1E12-91E8-AA51-82D0023B2F5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3E3E7DA-AD8D-BEB6-151D-3C535C65A3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C0DC59-3C80-41A1-AE3A-653801B9B786}" type="datetimeFigureOut">
              <a:rPr lang="ko-KR" altLang="en-US" smtClean="0"/>
              <a:t>2023-11-13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2350CAB-04D3-33ED-1494-6D6DF6059A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B8E39A6-53B0-CC2A-0126-8915FAA5BD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D341F-C4BB-48B0-8EF6-3E30D06FB7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34393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4CC333-52AA-F395-83FB-B5124EB16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5E023C2-00A8-43C5-4532-644359051C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C0DC59-3C80-41A1-AE3A-653801B9B786}" type="datetimeFigureOut">
              <a:rPr lang="ko-KR" altLang="en-US" smtClean="0"/>
              <a:t>2023-11-13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32E51DC-8FDD-C7FD-5640-F744BF59C4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16E43F7-E9F8-5771-BF31-87A280D0C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D341F-C4BB-48B0-8EF6-3E30D06FB7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00169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E6313AC-B21B-05CF-A3F6-90D67AFB16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C0DC59-3C80-41A1-AE3A-653801B9B786}" type="datetimeFigureOut">
              <a:rPr lang="ko-KR" altLang="en-US" smtClean="0"/>
              <a:t>2023-11-13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B4946A8-1846-5845-DA2B-2894CF4B99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A7DB314-A288-AA5F-C85E-1AA8EC577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D341F-C4BB-48B0-8EF6-3E30D06FB7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78079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699B0E-AC3F-C6B6-77BF-ABE00697C2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B33102A-7433-BF57-B890-DAC92F2C25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8FEE86D-AEE9-C449-7A17-9A7AE0B17B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29BEA69-C007-4921-0534-FEE68D5769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C0DC59-3C80-41A1-AE3A-653801B9B786}" type="datetimeFigureOut">
              <a:rPr lang="ko-KR" altLang="en-US" smtClean="0"/>
              <a:t>2023-11-13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E637672-CFBE-FD4F-FBDE-CD5D168515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502AAA8-392E-8DAD-56ED-9705311A3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D341F-C4BB-48B0-8EF6-3E30D06FB7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61466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7EA5EA-70D2-F001-1275-72F36A42AC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E2CD4C8-DE98-53AC-4FAF-BDB8F7FF9B8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F17D347-3D77-C470-173D-D7A403472D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A99C390-F340-1B9A-F8CB-C8381B8A9C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C0DC59-3C80-41A1-AE3A-653801B9B786}" type="datetimeFigureOut">
              <a:rPr lang="ko-KR" altLang="en-US" smtClean="0"/>
              <a:t>2023-11-13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39AABC2-405B-ED55-A46A-4BA4DA14E0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9904078-B177-3662-A255-09A78AF11E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D341F-C4BB-48B0-8EF6-3E30D06FB7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89231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1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9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2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4B08B26-4403-4D3C-1FB9-A20CD917F0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C5D8BF0-FFB7-D083-28D4-F34713AFF9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1BBF701-3AF6-6699-0FEB-6D4621CA4CF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C0DC59-3C80-41A1-AE3A-653801B9B786}" type="datetimeFigureOut">
              <a:rPr lang="ko-KR" altLang="en-US" smtClean="0"/>
              <a:t>2023-11-13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E377DA-65C2-75C7-EF68-EB6BF00267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3253594-7610-B26A-0C82-45B97F3376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CD341F-C4BB-48B0-8EF6-3E30D06FB7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32929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7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3B32A9-6C25-42F3-8DC8-46039D791D4A}" type="datetime1">
              <a:rPr lang="ko-KR" altLang="en-US" smtClean="0"/>
              <a:t>2023-11-13</a:t>
            </a:fld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45EC69-459C-4E03-9C92-09D3804A6FF1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32336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5.xml.rels><?xml version="1.0" encoding="UTF-8" standalone="yes"?>
<Relationships xmlns="http://schemas.openxmlformats.org/package/2006/relationships"><Relationship Id="rId294" Type="http://schemas.openxmlformats.org/officeDocument/2006/relationships/image" Target="../media/image20.JPG"/><Relationship Id="rId3" Type="http://schemas.openxmlformats.org/officeDocument/2006/relationships/customXml" Target="../ink/ink1.xml"/><Relationship Id="rId293" Type="http://schemas.openxmlformats.org/officeDocument/2006/relationships/customXml" Target="../ink/ink3.xml"/><Relationship Id="rId2" Type="http://schemas.openxmlformats.org/officeDocument/2006/relationships/image" Target="../media/image19.png"/><Relationship Id="rId292" Type="http://schemas.openxmlformats.org/officeDocument/2006/relationships/customXml" Target="../ink/ink2.xml"/><Relationship Id="rId1" Type="http://schemas.openxmlformats.org/officeDocument/2006/relationships/slideLayout" Target="../slideLayouts/slideLayout22.xml"/><Relationship Id="rId291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2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crdownload"/><Relationship Id="rId2" Type="http://schemas.openxmlformats.org/officeDocument/2006/relationships/image" Target="../media/image46.crdownload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crdownload"/><Relationship Id="rId2" Type="http://schemas.openxmlformats.org/officeDocument/2006/relationships/image" Target="../media/image48.crdownload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crdownload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crdownload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image" Target="../media/image52.crdownload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8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1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사람, 인간의 얼굴, 의류, 미소이(가) 표시된 사진&#10;&#10;자동 생성된 설명">
            <a:extLst>
              <a:ext uri="{FF2B5EF4-FFF2-40B4-BE49-F238E27FC236}">
                <a16:creationId xmlns:a16="http://schemas.microsoft.com/office/drawing/2014/main" id="{F341C5B4-E5AE-1E74-4942-EEFC705E79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14" r="5040" b="-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8E22E34-5517-4342-871D-1845633A9B4D}"/>
              </a:ext>
            </a:extLst>
          </p:cNvPr>
          <p:cNvSpPr txBox="1"/>
          <p:nvPr/>
        </p:nvSpPr>
        <p:spPr>
          <a:xfrm>
            <a:off x="1524000" y="1122362"/>
            <a:ext cx="9144000" cy="290051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60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11</a:t>
            </a:r>
            <a:r>
              <a:rPr lang="ko-KR" altLang="en-US" sz="60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주차 이론 </a:t>
            </a:r>
            <a:endParaRPr lang="en-US" altLang="ko-KR" sz="6000" b="1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  <a:p>
            <a:pPr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60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(CNN </a:t>
            </a:r>
            <a:r>
              <a:rPr lang="ko-KR" altLang="en-US" sz="60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주요설계모듈</a:t>
            </a:r>
            <a:r>
              <a:rPr lang="en-US" altLang="ko-KR" sz="60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)</a:t>
            </a:r>
          </a:p>
        </p:txBody>
      </p:sp>
      <p:sp>
        <p:nvSpPr>
          <p:cNvPr id="8" name="슬라이드 번호 개체 틀 3">
            <a:extLst>
              <a:ext uri="{FF2B5EF4-FFF2-40B4-BE49-F238E27FC236}">
                <a16:creationId xmlns:a16="http://schemas.microsoft.com/office/drawing/2014/main" id="{E1B7A6D4-C148-4DB1-8085-60564B429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spcAft>
                <a:spcPts val="600"/>
              </a:spcAft>
              <a:defRPr/>
            </a:pPr>
            <a:fld id="{4518B812-0B38-4C45-9828-A6E4D84B3A5F}" type="slidenum">
              <a:rPr lang="en-US" altLang="ko-KR">
                <a:solidFill>
                  <a:srgbClr val="FFFFFF"/>
                </a:solidFill>
                <a:latin typeface="Calibri" panose="020F0502020204030204"/>
              </a:rPr>
              <a:pPr latinLnBrk="0">
                <a:spcAft>
                  <a:spcPts val="600"/>
                </a:spcAft>
                <a:defRPr/>
              </a:pPr>
              <a:t>1</a:t>
            </a:fld>
            <a:endParaRPr lang="en-US" altLang="ko-KR">
              <a:solidFill>
                <a:srgbClr val="FFFFFF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8825244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E22E34-5517-4342-871D-1845633A9B4D}"/>
              </a:ext>
            </a:extLst>
          </p:cNvPr>
          <p:cNvSpPr txBox="1"/>
          <p:nvPr/>
        </p:nvSpPr>
        <p:spPr>
          <a:xfrm>
            <a:off x="173725" y="269456"/>
            <a:ext cx="79688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/>
              <a:t>딥러닝 모델 구성요소 </a:t>
            </a:r>
            <a:r>
              <a:rPr lang="en-US" altLang="ko-KR" sz="3200" dirty="0"/>
              <a:t>- Dense</a:t>
            </a:r>
            <a:r>
              <a:rPr lang="ko-KR" altLang="en-US" sz="3200" dirty="0"/>
              <a:t> </a:t>
            </a:r>
            <a:r>
              <a:rPr lang="en-US" altLang="ko-KR" sz="3200" dirty="0"/>
              <a:t>connection</a:t>
            </a:r>
            <a:endParaRPr lang="ko-KR" altLang="en-US" sz="3200" dirty="0"/>
          </a:p>
        </p:txBody>
      </p:sp>
      <p:sp>
        <p:nvSpPr>
          <p:cNvPr id="8" name="슬라이드 번호 개체 틀 3">
            <a:extLst>
              <a:ext uri="{FF2B5EF4-FFF2-40B4-BE49-F238E27FC236}">
                <a16:creationId xmlns:a16="http://schemas.microsoft.com/office/drawing/2014/main" id="{E1B7A6D4-C148-4DB1-8085-60564B429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518B812-0B38-4C45-9828-A6E4D84B3A5F}" type="slidenum">
              <a:rPr lang="ko-KR" altLang="en-US" smtClean="0"/>
              <a:t>10</a:t>
            </a:fld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BB1CAC-7C80-41DA-9B18-75BABD5122B8}"/>
              </a:ext>
            </a:extLst>
          </p:cNvPr>
          <p:cNvSpPr txBox="1"/>
          <p:nvPr/>
        </p:nvSpPr>
        <p:spPr>
          <a:xfrm>
            <a:off x="212181" y="970425"/>
            <a:ext cx="10435421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 dirty="0"/>
              <a:t>[CVPR 2017] Densely Connected Convolutional Networks (Gao Huang, Cornell University)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/>
              <a:t>이전 </a:t>
            </a:r>
            <a:r>
              <a:rPr lang="en-US" altLang="ko-KR" b="1" dirty="0"/>
              <a:t>Layer</a:t>
            </a:r>
            <a:r>
              <a:rPr lang="ko-KR" altLang="en-US" b="1" dirty="0"/>
              <a:t>의 출력 </a:t>
            </a:r>
            <a:r>
              <a:rPr lang="en-US" altLang="ko-KR" b="1" dirty="0"/>
              <a:t>feature map</a:t>
            </a:r>
            <a:r>
              <a:rPr lang="ko-KR" altLang="en-US" b="1" dirty="0"/>
              <a:t>을 이후 </a:t>
            </a:r>
            <a:r>
              <a:rPr lang="en-US" altLang="ko-KR" b="1" dirty="0"/>
              <a:t>layer</a:t>
            </a:r>
            <a:r>
              <a:rPr lang="ko-KR" altLang="en-US" b="1" dirty="0"/>
              <a:t>에서 재사용</a:t>
            </a:r>
            <a:endParaRPr lang="en-US" altLang="ko-KR" b="1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C5BFDB61-2E2B-49E9-9F4E-2F8A163419B6}"/>
              </a:ext>
            </a:extLst>
          </p:cNvPr>
          <p:cNvGrpSpPr/>
          <p:nvPr/>
        </p:nvGrpSpPr>
        <p:grpSpPr>
          <a:xfrm>
            <a:off x="2503875" y="2564727"/>
            <a:ext cx="7160826" cy="2558901"/>
            <a:chOff x="3888036" y="3040333"/>
            <a:chExt cx="4392503" cy="1569649"/>
          </a:xfrm>
        </p:grpSpPr>
        <p:sp>
          <p:nvSpPr>
            <p:cNvPr id="28" name="정육면체 27">
              <a:extLst>
                <a:ext uri="{FF2B5EF4-FFF2-40B4-BE49-F238E27FC236}">
                  <a16:creationId xmlns:a16="http://schemas.microsoft.com/office/drawing/2014/main" id="{7FC8A394-AD5A-410B-881D-F826CDFC8934}"/>
                </a:ext>
              </a:extLst>
            </p:cNvPr>
            <p:cNvSpPr/>
            <p:nvPr/>
          </p:nvSpPr>
          <p:spPr>
            <a:xfrm>
              <a:off x="6804603" y="3501480"/>
              <a:ext cx="307519" cy="1108502"/>
            </a:xfrm>
            <a:prstGeom prst="cube">
              <a:avLst>
                <a:gd name="adj" fmla="val 44493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/>
            <a:lstStyle/>
            <a:p>
              <a:pPr algn="ctr"/>
              <a:r>
                <a:rPr lang="en-US" altLang="ko-KR" sz="1600" b="1" dirty="0">
                  <a:solidFill>
                    <a:srgbClr val="FFFFFF"/>
                  </a:solidFill>
                  <a:latin typeface="Palatino Linotype" panose="02040502050505030304" pitchFamily="18" charset="0"/>
                </a:rPr>
                <a:t>N x M x 64</a:t>
              </a:r>
              <a:endParaRPr lang="ko-KR" altLang="en-US" sz="1600" b="1" dirty="0">
                <a:solidFill>
                  <a:srgbClr val="FFFFFF"/>
                </a:solidFill>
                <a:latin typeface="Palatino Linotype" panose="02040502050505030304" pitchFamily="18" charset="0"/>
              </a:endParaRPr>
            </a:p>
          </p:txBody>
        </p:sp>
        <p:sp>
          <p:nvSpPr>
            <p:cNvPr id="30" name="정육면체 29">
              <a:extLst>
                <a:ext uri="{FF2B5EF4-FFF2-40B4-BE49-F238E27FC236}">
                  <a16:creationId xmlns:a16="http://schemas.microsoft.com/office/drawing/2014/main" id="{B2FEC6BD-305A-47B3-A372-7CEC91369931}"/>
                </a:ext>
              </a:extLst>
            </p:cNvPr>
            <p:cNvSpPr/>
            <p:nvPr/>
          </p:nvSpPr>
          <p:spPr>
            <a:xfrm>
              <a:off x="6991422" y="3501480"/>
              <a:ext cx="307519" cy="1108502"/>
            </a:xfrm>
            <a:prstGeom prst="cube">
              <a:avLst>
                <a:gd name="adj" fmla="val 44493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/>
            <a:lstStyle/>
            <a:p>
              <a:pPr algn="ctr"/>
              <a:r>
                <a:rPr lang="en-US" altLang="ko-KR" sz="1600" b="1" dirty="0">
                  <a:solidFill>
                    <a:srgbClr val="FFFFFF"/>
                  </a:solidFill>
                  <a:latin typeface="Palatino Linotype" panose="02040502050505030304" pitchFamily="18" charset="0"/>
                </a:rPr>
                <a:t>N x M x 64</a:t>
              </a:r>
              <a:endParaRPr lang="ko-KR" altLang="en-US" sz="1600" b="1" dirty="0">
                <a:solidFill>
                  <a:srgbClr val="FFFFFF"/>
                </a:solidFill>
                <a:latin typeface="Palatino Linotype" panose="02040502050505030304" pitchFamily="18" charset="0"/>
              </a:endParaRPr>
            </a:p>
          </p:txBody>
        </p:sp>
        <p:sp>
          <p:nvSpPr>
            <p:cNvPr id="32" name="정육면체 31">
              <a:extLst>
                <a:ext uri="{FF2B5EF4-FFF2-40B4-BE49-F238E27FC236}">
                  <a16:creationId xmlns:a16="http://schemas.microsoft.com/office/drawing/2014/main" id="{A7886230-FC69-432A-8B21-EB06B6A8B76A}"/>
                </a:ext>
              </a:extLst>
            </p:cNvPr>
            <p:cNvSpPr/>
            <p:nvPr/>
          </p:nvSpPr>
          <p:spPr>
            <a:xfrm>
              <a:off x="5571874" y="3501480"/>
              <a:ext cx="328219" cy="1108502"/>
            </a:xfrm>
            <a:prstGeom prst="cube">
              <a:avLst>
                <a:gd name="adj" fmla="val 50297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/>
            <a:lstStyle/>
            <a:p>
              <a:pPr algn="ctr"/>
              <a:r>
                <a:rPr lang="en-US" altLang="ko-KR" sz="1600" b="1" dirty="0">
                  <a:solidFill>
                    <a:srgbClr val="FFFFFF"/>
                  </a:solidFill>
                  <a:latin typeface="Palatino Linotype" panose="02040502050505030304" pitchFamily="18" charset="0"/>
                </a:rPr>
                <a:t>N x M x 64</a:t>
              </a:r>
              <a:endParaRPr lang="ko-KR" altLang="en-US" sz="1600" b="1" dirty="0">
                <a:solidFill>
                  <a:srgbClr val="FFFFFF"/>
                </a:solidFill>
                <a:latin typeface="Palatino Linotype" panose="02040502050505030304" pitchFamily="18" charset="0"/>
              </a:endParaRPr>
            </a:p>
          </p:txBody>
        </p:sp>
        <p:cxnSp>
          <p:nvCxnSpPr>
            <p:cNvPr id="34" name="직선 화살표 연결선 33">
              <a:extLst>
                <a:ext uri="{FF2B5EF4-FFF2-40B4-BE49-F238E27FC236}">
                  <a16:creationId xmlns:a16="http://schemas.microsoft.com/office/drawing/2014/main" id="{FEF1A9C8-93CE-4FE5-BABC-E30FAF2333AD}"/>
                </a:ext>
              </a:extLst>
            </p:cNvPr>
            <p:cNvCxnSpPr>
              <a:cxnSpLocks/>
            </p:cNvCxnSpPr>
            <p:nvPr/>
          </p:nvCxnSpPr>
          <p:spPr>
            <a:xfrm>
              <a:off x="4824679" y="4049042"/>
              <a:ext cx="71609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화살표 연결선 34">
              <a:extLst>
                <a:ext uri="{FF2B5EF4-FFF2-40B4-BE49-F238E27FC236}">
                  <a16:creationId xmlns:a16="http://schemas.microsoft.com/office/drawing/2014/main" id="{FB8B8BE2-5B4D-42FD-B356-6D1277C48842}"/>
                </a:ext>
              </a:extLst>
            </p:cNvPr>
            <p:cNvCxnSpPr>
              <a:cxnSpLocks/>
            </p:cNvCxnSpPr>
            <p:nvPr/>
          </p:nvCxnSpPr>
          <p:spPr>
            <a:xfrm>
              <a:off x="3957730" y="4049042"/>
              <a:ext cx="621922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EE3C3A6-C740-4954-B1AB-7C67664684BD}"/>
                </a:ext>
              </a:extLst>
            </p:cNvPr>
            <p:cNvSpPr txBox="1"/>
            <p:nvPr/>
          </p:nvSpPr>
          <p:spPr>
            <a:xfrm>
              <a:off x="3931065" y="3749321"/>
              <a:ext cx="697627" cy="226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Palatino Linotype" panose="02040502050505030304" pitchFamily="18" charset="0"/>
                </a:rPr>
                <a:t>Conv1</a:t>
              </a:r>
              <a:endParaRPr lang="ko-KR" altLang="en-US" dirty="0">
                <a:latin typeface="Palatino Linotype" panose="02040502050505030304" pitchFamily="18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1396CFE-064A-4E82-85B4-9E4344A6403F}"/>
                </a:ext>
              </a:extLst>
            </p:cNvPr>
            <p:cNvSpPr txBox="1"/>
            <p:nvPr/>
          </p:nvSpPr>
          <p:spPr>
            <a:xfrm>
              <a:off x="3888036" y="4056860"/>
              <a:ext cx="732893" cy="358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latin typeface="Palatino Linotype" panose="02040502050505030304" pitchFamily="18" charset="0"/>
                </a:rPr>
                <a:t>[3×3×64]</a:t>
              </a:r>
            </a:p>
            <a:p>
              <a:pPr algn="ctr"/>
              <a:r>
                <a:rPr lang="en-US" altLang="ko-KR" sz="1600" dirty="0">
                  <a:latin typeface="Palatino Linotype" panose="02040502050505030304" pitchFamily="18" charset="0"/>
                </a:rPr>
                <a:t>×64</a:t>
              </a:r>
            </a:p>
          </p:txBody>
        </p:sp>
        <p:sp>
          <p:nvSpPr>
            <p:cNvPr id="38" name="정육면체 37">
              <a:extLst>
                <a:ext uri="{FF2B5EF4-FFF2-40B4-BE49-F238E27FC236}">
                  <a16:creationId xmlns:a16="http://schemas.microsoft.com/office/drawing/2014/main" id="{0D78AC71-B952-4B3A-ADA8-B7CFF868E4E3}"/>
                </a:ext>
              </a:extLst>
            </p:cNvPr>
            <p:cNvSpPr/>
            <p:nvPr/>
          </p:nvSpPr>
          <p:spPr>
            <a:xfrm>
              <a:off x="4575515" y="3501480"/>
              <a:ext cx="328219" cy="1108502"/>
            </a:xfrm>
            <a:prstGeom prst="cube">
              <a:avLst>
                <a:gd name="adj" fmla="val 4449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/>
            <a:lstStyle/>
            <a:p>
              <a:pPr algn="ctr"/>
              <a:r>
                <a:rPr lang="en-US" altLang="ko-KR" sz="1600" b="1" dirty="0">
                  <a:solidFill>
                    <a:srgbClr val="FFFFFF"/>
                  </a:solidFill>
                  <a:latin typeface="Palatino Linotype" panose="02040502050505030304" pitchFamily="18" charset="0"/>
                </a:rPr>
                <a:t>N x M x 64</a:t>
              </a:r>
              <a:endParaRPr lang="ko-KR" altLang="en-US" sz="1600" b="1" dirty="0">
                <a:solidFill>
                  <a:srgbClr val="FFFFFF"/>
                </a:solidFill>
                <a:latin typeface="Palatino Linotype" panose="02040502050505030304" pitchFamily="18" charset="0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11191F6C-D990-49DF-9D43-30B1AC6652ED}"/>
                </a:ext>
              </a:extLst>
            </p:cNvPr>
            <p:cNvSpPr txBox="1"/>
            <p:nvPr/>
          </p:nvSpPr>
          <p:spPr>
            <a:xfrm>
              <a:off x="4877249" y="3749321"/>
              <a:ext cx="697628" cy="226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Palatino Linotype" panose="02040502050505030304" pitchFamily="18" charset="0"/>
                </a:rPr>
                <a:t>Conv2</a:t>
              </a:r>
              <a:endParaRPr lang="ko-KR" altLang="en-US" dirty="0">
                <a:latin typeface="Palatino Linotype" panose="02040502050505030304" pitchFamily="18" charset="0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1C97E97-A104-4E91-8455-66919E3243E8}"/>
                </a:ext>
              </a:extLst>
            </p:cNvPr>
            <p:cNvSpPr txBox="1"/>
            <p:nvPr/>
          </p:nvSpPr>
          <p:spPr>
            <a:xfrm>
              <a:off x="4824521" y="4060735"/>
              <a:ext cx="809837" cy="358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latin typeface="Palatino Linotype" panose="02040502050505030304" pitchFamily="18" charset="0"/>
                </a:rPr>
                <a:t>[3×3×64]</a:t>
              </a:r>
            </a:p>
            <a:p>
              <a:pPr algn="ctr"/>
              <a:r>
                <a:rPr lang="en-US" altLang="ko-KR" sz="1600" dirty="0">
                  <a:latin typeface="Palatino Linotype" panose="02040502050505030304" pitchFamily="18" charset="0"/>
                </a:rPr>
                <a:t>×64</a:t>
              </a:r>
            </a:p>
          </p:txBody>
        </p:sp>
        <p:sp>
          <p:nvSpPr>
            <p:cNvPr id="42" name="정육면체 41">
              <a:extLst>
                <a:ext uri="{FF2B5EF4-FFF2-40B4-BE49-F238E27FC236}">
                  <a16:creationId xmlns:a16="http://schemas.microsoft.com/office/drawing/2014/main" id="{01BA5F23-7CD3-4E61-ACB2-E4B95B0DA13B}"/>
                </a:ext>
              </a:extLst>
            </p:cNvPr>
            <p:cNvSpPr/>
            <p:nvPr/>
          </p:nvSpPr>
          <p:spPr>
            <a:xfrm>
              <a:off x="5740380" y="3501480"/>
              <a:ext cx="328219" cy="1108502"/>
            </a:xfrm>
            <a:prstGeom prst="cube">
              <a:avLst>
                <a:gd name="adj" fmla="val 5029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/>
            <a:lstStyle/>
            <a:p>
              <a:pPr algn="ctr"/>
              <a:r>
                <a:rPr lang="en-US" altLang="ko-KR" sz="1600" b="1" dirty="0">
                  <a:solidFill>
                    <a:srgbClr val="FFFFFF"/>
                  </a:solidFill>
                  <a:latin typeface="Palatino Linotype" panose="02040502050505030304" pitchFamily="18" charset="0"/>
                </a:rPr>
                <a:t>N x M x 64</a:t>
              </a:r>
              <a:endParaRPr lang="ko-KR" altLang="en-US" sz="1600" b="1" dirty="0">
                <a:solidFill>
                  <a:srgbClr val="FFFFFF"/>
                </a:solidFill>
                <a:latin typeface="Palatino Linotype" panose="02040502050505030304" pitchFamily="18" charset="0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B6C59EA-E456-487C-B4F3-3C17BED7AD68}"/>
                </a:ext>
              </a:extLst>
            </p:cNvPr>
            <p:cNvSpPr txBox="1"/>
            <p:nvPr/>
          </p:nvSpPr>
          <p:spPr>
            <a:xfrm>
              <a:off x="6091264" y="3749321"/>
              <a:ext cx="697628" cy="226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Palatino Linotype" panose="02040502050505030304" pitchFamily="18" charset="0"/>
                </a:rPr>
                <a:t>Conv3</a:t>
              </a:r>
              <a:endParaRPr lang="ko-KR" altLang="en-US" dirty="0">
                <a:latin typeface="Palatino Linotype" panose="02040502050505030304" pitchFamily="18" charset="0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9E980E3-BA45-488C-99E5-8205875A2FFC}"/>
                </a:ext>
              </a:extLst>
            </p:cNvPr>
            <p:cNvSpPr txBox="1"/>
            <p:nvPr/>
          </p:nvSpPr>
          <p:spPr>
            <a:xfrm>
              <a:off x="7454443" y="3741324"/>
              <a:ext cx="697628" cy="226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Palatino Linotype" panose="02040502050505030304" pitchFamily="18" charset="0"/>
                </a:rPr>
                <a:t>Conv4</a:t>
              </a:r>
              <a:endParaRPr lang="ko-KR" altLang="en-US" dirty="0">
                <a:latin typeface="Palatino Linotype" panose="02040502050505030304" pitchFamily="18" charset="0"/>
              </a:endParaRPr>
            </a:p>
          </p:txBody>
        </p:sp>
        <p:cxnSp>
          <p:nvCxnSpPr>
            <p:cNvPr id="47" name="연결선: 꺾임 46">
              <a:extLst>
                <a:ext uri="{FF2B5EF4-FFF2-40B4-BE49-F238E27FC236}">
                  <a16:creationId xmlns:a16="http://schemas.microsoft.com/office/drawing/2014/main" id="{5B936C42-5C8B-4857-8B0B-9AC4092E1FD5}"/>
                </a:ext>
              </a:extLst>
            </p:cNvPr>
            <p:cNvCxnSpPr>
              <a:cxnSpLocks/>
              <a:stCxn id="38" idx="0"/>
              <a:endCxn id="30" idx="0"/>
            </p:cNvCxnSpPr>
            <p:nvPr/>
          </p:nvCxnSpPr>
          <p:spPr>
            <a:xfrm rot="5400000" flipH="1" flipV="1">
              <a:off x="6013118" y="2301004"/>
              <a:ext cx="12700" cy="2400952"/>
            </a:xfrm>
            <a:prstGeom prst="bentConnector3">
              <a:avLst>
                <a:gd name="adj1" fmla="val 1800000"/>
              </a:avLst>
            </a:prstGeom>
            <a:ln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AAF435E-DF23-4106-8154-6DA67AF620FA}"/>
                </a:ext>
              </a:extLst>
            </p:cNvPr>
            <p:cNvSpPr txBox="1"/>
            <p:nvPr/>
          </p:nvSpPr>
          <p:spPr>
            <a:xfrm>
              <a:off x="5998065" y="4060735"/>
              <a:ext cx="886781" cy="358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latin typeface="Palatino Linotype" panose="02040502050505030304" pitchFamily="18" charset="0"/>
                </a:rPr>
                <a:t>[3×3×128]</a:t>
              </a:r>
            </a:p>
            <a:p>
              <a:pPr algn="ctr"/>
              <a:r>
                <a:rPr lang="en-US" altLang="ko-KR" sz="1600" dirty="0">
                  <a:latin typeface="Palatino Linotype" panose="02040502050505030304" pitchFamily="18" charset="0"/>
                </a:rPr>
                <a:t>×64</a:t>
              </a:r>
            </a:p>
          </p:txBody>
        </p:sp>
        <p:cxnSp>
          <p:nvCxnSpPr>
            <p:cNvPr id="49" name="직선 화살표 연결선 48">
              <a:extLst>
                <a:ext uri="{FF2B5EF4-FFF2-40B4-BE49-F238E27FC236}">
                  <a16:creationId xmlns:a16="http://schemas.microsoft.com/office/drawing/2014/main" id="{755C8908-714B-499F-B34A-F8C70F4972C7}"/>
                </a:ext>
              </a:extLst>
            </p:cNvPr>
            <p:cNvCxnSpPr>
              <a:cxnSpLocks/>
            </p:cNvCxnSpPr>
            <p:nvPr/>
          </p:nvCxnSpPr>
          <p:spPr>
            <a:xfrm>
              <a:off x="6012435" y="4049042"/>
              <a:ext cx="77801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9C63E448-F517-466B-A400-E642DBE70DCA}"/>
                </a:ext>
              </a:extLst>
            </p:cNvPr>
            <p:cNvSpPr txBox="1"/>
            <p:nvPr/>
          </p:nvSpPr>
          <p:spPr>
            <a:xfrm>
              <a:off x="5170693" y="3040333"/>
              <a:ext cx="1651414" cy="226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rgbClr val="0000FF"/>
                  </a:solidFill>
                  <a:latin typeface="Palatino Linotype" panose="02040502050505030304" pitchFamily="18" charset="0"/>
                </a:rPr>
                <a:t>Dense connections</a:t>
              </a:r>
              <a:endParaRPr lang="ko-KR" altLang="en-US" dirty="0">
                <a:solidFill>
                  <a:srgbClr val="0000FF"/>
                </a:solidFill>
                <a:latin typeface="Palatino Linotype" panose="02040502050505030304" pitchFamily="18" charset="0"/>
              </a:endParaRPr>
            </a:p>
          </p:txBody>
        </p:sp>
        <p:sp>
          <p:nvSpPr>
            <p:cNvPr id="51" name="정육면체 50">
              <a:extLst>
                <a:ext uri="{FF2B5EF4-FFF2-40B4-BE49-F238E27FC236}">
                  <a16:creationId xmlns:a16="http://schemas.microsoft.com/office/drawing/2014/main" id="{F0461293-1962-4732-9176-A195EC29BB09}"/>
                </a:ext>
              </a:extLst>
            </p:cNvPr>
            <p:cNvSpPr/>
            <p:nvPr/>
          </p:nvSpPr>
          <p:spPr>
            <a:xfrm>
              <a:off x="7173344" y="3501480"/>
              <a:ext cx="307519" cy="1108502"/>
            </a:xfrm>
            <a:prstGeom prst="cube">
              <a:avLst>
                <a:gd name="adj" fmla="val 4449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/>
            <a:lstStyle/>
            <a:p>
              <a:pPr algn="ctr"/>
              <a:r>
                <a:rPr lang="en-US" altLang="ko-KR" sz="1600" b="1" dirty="0">
                  <a:solidFill>
                    <a:srgbClr val="FFFFFF"/>
                  </a:solidFill>
                  <a:latin typeface="Palatino Linotype" panose="02040502050505030304" pitchFamily="18" charset="0"/>
                </a:rPr>
                <a:t>N x M x 64</a:t>
              </a:r>
              <a:endParaRPr lang="ko-KR" altLang="en-US" sz="1600" b="1" dirty="0">
                <a:solidFill>
                  <a:srgbClr val="FFFFFF"/>
                </a:solidFill>
                <a:latin typeface="Palatino Linotype" panose="02040502050505030304" pitchFamily="18" charset="0"/>
              </a:endParaRPr>
            </a:p>
          </p:txBody>
        </p:sp>
        <p:cxnSp>
          <p:nvCxnSpPr>
            <p:cNvPr id="52" name="연결선: 꺾임 51">
              <a:extLst>
                <a:ext uri="{FF2B5EF4-FFF2-40B4-BE49-F238E27FC236}">
                  <a16:creationId xmlns:a16="http://schemas.microsoft.com/office/drawing/2014/main" id="{F15325A2-41B2-4729-B914-BE96143302E4}"/>
                </a:ext>
              </a:extLst>
            </p:cNvPr>
            <p:cNvCxnSpPr>
              <a:cxnSpLocks/>
              <a:stCxn id="42" idx="0"/>
              <a:endCxn id="28" idx="0"/>
            </p:cNvCxnSpPr>
            <p:nvPr/>
          </p:nvCxnSpPr>
          <p:spPr>
            <a:xfrm rot="5400000" flipH="1" flipV="1">
              <a:off x="6506903" y="2981609"/>
              <a:ext cx="12700" cy="1039743"/>
            </a:xfrm>
            <a:prstGeom prst="bentConnector3">
              <a:avLst>
                <a:gd name="adj1" fmla="val 1800000"/>
              </a:avLst>
            </a:prstGeom>
            <a:ln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연결선: 꺾임 52">
              <a:extLst>
                <a:ext uri="{FF2B5EF4-FFF2-40B4-BE49-F238E27FC236}">
                  <a16:creationId xmlns:a16="http://schemas.microsoft.com/office/drawing/2014/main" id="{46A85E09-A915-43A8-AEC8-B79063056EC5}"/>
                </a:ext>
              </a:extLst>
            </p:cNvPr>
            <p:cNvCxnSpPr>
              <a:cxnSpLocks/>
              <a:stCxn id="38" idx="0"/>
              <a:endCxn id="32" idx="0"/>
            </p:cNvCxnSpPr>
            <p:nvPr/>
          </p:nvCxnSpPr>
          <p:spPr>
            <a:xfrm rot="5400000" flipH="1" flipV="1">
              <a:off x="5315584" y="2998538"/>
              <a:ext cx="12700" cy="1005884"/>
            </a:xfrm>
            <a:prstGeom prst="bentConnector3">
              <a:avLst>
                <a:gd name="adj1" fmla="val 1800000"/>
              </a:avLst>
            </a:prstGeom>
            <a:ln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85889FA9-EDA9-43BD-9D89-CA63F98D0005}"/>
                </a:ext>
              </a:extLst>
            </p:cNvPr>
            <p:cNvSpPr txBox="1"/>
            <p:nvPr/>
          </p:nvSpPr>
          <p:spPr>
            <a:xfrm>
              <a:off x="7393758" y="4060735"/>
              <a:ext cx="886781" cy="358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latin typeface="Palatino Linotype" panose="02040502050505030304" pitchFamily="18" charset="0"/>
                </a:rPr>
                <a:t>[3×3×192]</a:t>
              </a:r>
            </a:p>
            <a:p>
              <a:pPr algn="ctr"/>
              <a:r>
                <a:rPr lang="en-US" altLang="ko-KR" sz="1600" dirty="0">
                  <a:latin typeface="Palatino Linotype" panose="02040502050505030304" pitchFamily="18" charset="0"/>
                </a:rPr>
                <a:t>×64</a:t>
              </a:r>
            </a:p>
          </p:txBody>
        </p:sp>
        <p:cxnSp>
          <p:nvCxnSpPr>
            <p:cNvPr id="55" name="직선 화살표 연결선 54">
              <a:extLst>
                <a:ext uri="{FF2B5EF4-FFF2-40B4-BE49-F238E27FC236}">
                  <a16:creationId xmlns:a16="http://schemas.microsoft.com/office/drawing/2014/main" id="{4D0B6A8D-26D8-4168-BE65-632C31211D85}"/>
                </a:ext>
              </a:extLst>
            </p:cNvPr>
            <p:cNvCxnSpPr>
              <a:cxnSpLocks/>
            </p:cNvCxnSpPr>
            <p:nvPr/>
          </p:nvCxnSpPr>
          <p:spPr>
            <a:xfrm>
              <a:off x="7431163" y="4037100"/>
              <a:ext cx="725544" cy="398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366763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E22E34-5517-4342-871D-1845633A9B4D}"/>
              </a:ext>
            </a:extLst>
          </p:cNvPr>
          <p:cNvSpPr txBox="1"/>
          <p:nvPr/>
        </p:nvSpPr>
        <p:spPr>
          <a:xfrm>
            <a:off x="173725" y="269456"/>
            <a:ext cx="79688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/>
              <a:t>딥러닝 모델 구성요소 </a:t>
            </a:r>
            <a:r>
              <a:rPr lang="en-US" altLang="ko-KR" sz="3200" dirty="0"/>
              <a:t>- Dense</a:t>
            </a:r>
            <a:r>
              <a:rPr lang="ko-KR" altLang="en-US" sz="3200" dirty="0"/>
              <a:t> </a:t>
            </a:r>
            <a:r>
              <a:rPr lang="en-US" altLang="ko-KR" sz="3200" dirty="0"/>
              <a:t>connection</a:t>
            </a:r>
            <a:endParaRPr lang="ko-KR" altLang="en-US" sz="3200" dirty="0"/>
          </a:p>
        </p:txBody>
      </p:sp>
      <p:sp>
        <p:nvSpPr>
          <p:cNvPr id="8" name="슬라이드 번호 개체 틀 3">
            <a:extLst>
              <a:ext uri="{FF2B5EF4-FFF2-40B4-BE49-F238E27FC236}">
                <a16:creationId xmlns:a16="http://schemas.microsoft.com/office/drawing/2014/main" id="{E1B7A6D4-C148-4DB1-8085-60564B429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518B812-0B38-4C45-9828-A6E4D84B3A5F}" type="slidenum">
              <a:rPr lang="ko-KR" altLang="en-US" smtClean="0"/>
              <a:t>11</a:t>
            </a:fld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BB1CAC-7C80-41DA-9B18-75BABD5122B8}"/>
              </a:ext>
            </a:extLst>
          </p:cNvPr>
          <p:cNvSpPr txBox="1"/>
          <p:nvPr/>
        </p:nvSpPr>
        <p:spPr>
          <a:xfrm>
            <a:off x="212181" y="970425"/>
            <a:ext cx="10435421" cy="12852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 dirty="0"/>
              <a:t>[CVPR 2017] Densely Connected Convolutional Networks (Gao Huang, Cornell University)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/>
              <a:t>이전 </a:t>
            </a:r>
            <a:r>
              <a:rPr lang="en-US" altLang="ko-KR" b="1" dirty="0"/>
              <a:t>Layer</a:t>
            </a:r>
            <a:r>
              <a:rPr lang="ko-KR" altLang="en-US" b="1" dirty="0"/>
              <a:t>의 출력 </a:t>
            </a:r>
            <a:r>
              <a:rPr lang="en-US" altLang="ko-KR" b="1" dirty="0"/>
              <a:t>feature map</a:t>
            </a:r>
            <a:r>
              <a:rPr lang="ko-KR" altLang="en-US" b="1" dirty="0"/>
              <a:t>을 이후 </a:t>
            </a:r>
            <a:r>
              <a:rPr lang="en-US" altLang="ko-KR" b="1" dirty="0"/>
              <a:t>layer</a:t>
            </a:r>
            <a:r>
              <a:rPr lang="ko-KR" altLang="en-US" b="1" dirty="0"/>
              <a:t>에서 재사용</a:t>
            </a:r>
            <a:endParaRPr lang="en-US" altLang="ko-KR" b="1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rgbClr val="0000FF"/>
                </a:solidFill>
              </a:rPr>
              <a:t>Layer</a:t>
            </a:r>
            <a:r>
              <a:rPr lang="ko-KR" altLang="en-US" b="1" dirty="0">
                <a:solidFill>
                  <a:srgbClr val="0000FF"/>
                </a:solidFill>
              </a:rPr>
              <a:t>가 깊어짐에 따라 파라미터의 개수가 증가함</a:t>
            </a:r>
            <a:endParaRPr lang="en-US" altLang="ko-KR" b="1" dirty="0">
              <a:solidFill>
                <a:srgbClr val="0000FF"/>
              </a:solidFill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C5BFDB61-2E2B-49E9-9F4E-2F8A163419B6}"/>
              </a:ext>
            </a:extLst>
          </p:cNvPr>
          <p:cNvGrpSpPr/>
          <p:nvPr/>
        </p:nvGrpSpPr>
        <p:grpSpPr>
          <a:xfrm>
            <a:off x="2503875" y="2564727"/>
            <a:ext cx="7160826" cy="2558901"/>
            <a:chOff x="3888036" y="3040333"/>
            <a:chExt cx="4392503" cy="1569649"/>
          </a:xfrm>
        </p:grpSpPr>
        <p:sp>
          <p:nvSpPr>
            <p:cNvPr id="28" name="정육면체 27">
              <a:extLst>
                <a:ext uri="{FF2B5EF4-FFF2-40B4-BE49-F238E27FC236}">
                  <a16:creationId xmlns:a16="http://schemas.microsoft.com/office/drawing/2014/main" id="{7FC8A394-AD5A-410B-881D-F826CDFC8934}"/>
                </a:ext>
              </a:extLst>
            </p:cNvPr>
            <p:cNvSpPr/>
            <p:nvPr/>
          </p:nvSpPr>
          <p:spPr>
            <a:xfrm>
              <a:off x="6804603" y="3501480"/>
              <a:ext cx="307519" cy="1108502"/>
            </a:xfrm>
            <a:prstGeom prst="cube">
              <a:avLst>
                <a:gd name="adj" fmla="val 44493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/>
            <a:lstStyle/>
            <a:p>
              <a:pPr algn="ctr"/>
              <a:r>
                <a:rPr lang="en-US" altLang="ko-KR" sz="1600" b="1" dirty="0">
                  <a:solidFill>
                    <a:srgbClr val="FFFFFF"/>
                  </a:solidFill>
                  <a:latin typeface="Palatino Linotype" panose="02040502050505030304" pitchFamily="18" charset="0"/>
                </a:rPr>
                <a:t>N x M x 64</a:t>
              </a:r>
              <a:endParaRPr lang="ko-KR" altLang="en-US" sz="1600" b="1" dirty="0">
                <a:solidFill>
                  <a:srgbClr val="FFFFFF"/>
                </a:solidFill>
                <a:latin typeface="Palatino Linotype" panose="02040502050505030304" pitchFamily="18" charset="0"/>
              </a:endParaRPr>
            </a:p>
          </p:txBody>
        </p:sp>
        <p:sp>
          <p:nvSpPr>
            <p:cNvPr id="30" name="정육면체 29">
              <a:extLst>
                <a:ext uri="{FF2B5EF4-FFF2-40B4-BE49-F238E27FC236}">
                  <a16:creationId xmlns:a16="http://schemas.microsoft.com/office/drawing/2014/main" id="{B2FEC6BD-305A-47B3-A372-7CEC91369931}"/>
                </a:ext>
              </a:extLst>
            </p:cNvPr>
            <p:cNvSpPr/>
            <p:nvPr/>
          </p:nvSpPr>
          <p:spPr>
            <a:xfrm>
              <a:off x="6991422" y="3501480"/>
              <a:ext cx="307519" cy="1108502"/>
            </a:xfrm>
            <a:prstGeom prst="cube">
              <a:avLst>
                <a:gd name="adj" fmla="val 44493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/>
            <a:lstStyle/>
            <a:p>
              <a:pPr algn="ctr"/>
              <a:r>
                <a:rPr lang="en-US" altLang="ko-KR" sz="1600" b="1" dirty="0">
                  <a:solidFill>
                    <a:srgbClr val="FFFFFF"/>
                  </a:solidFill>
                  <a:latin typeface="Palatino Linotype" panose="02040502050505030304" pitchFamily="18" charset="0"/>
                </a:rPr>
                <a:t>N x M x 64</a:t>
              </a:r>
              <a:endParaRPr lang="ko-KR" altLang="en-US" sz="1600" b="1" dirty="0">
                <a:solidFill>
                  <a:srgbClr val="FFFFFF"/>
                </a:solidFill>
                <a:latin typeface="Palatino Linotype" panose="02040502050505030304" pitchFamily="18" charset="0"/>
              </a:endParaRPr>
            </a:p>
          </p:txBody>
        </p:sp>
        <p:sp>
          <p:nvSpPr>
            <p:cNvPr id="32" name="정육면체 31">
              <a:extLst>
                <a:ext uri="{FF2B5EF4-FFF2-40B4-BE49-F238E27FC236}">
                  <a16:creationId xmlns:a16="http://schemas.microsoft.com/office/drawing/2014/main" id="{A7886230-FC69-432A-8B21-EB06B6A8B76A}"/>
                </a:ext>
              </a:extLst>
            </p:cNvPr>
            <p:cNvSpPr/>
            <p:nvPr/>
          </p:nvSpPr>
          <p:spPr>
            <a:xfrm>
              <a:off x="5571874" y="3501480"/>
              <a:ext cx="328219" cy="1108502"/>
            </a:xfrm>
            <a:prstGeom prst="cube">
              <a:avLst>
                <a:gd name="adj" fmla="val 50297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/>
            <a:lstStyle/>
            <a:p>
              <a:pPr algn="ctr"/>
              <a:r>
                <a:rPr lang="en-US" altLang="ko-KR" sz="1600" b="1" dirty="0">
                  <a:solidFill>
                    <a:srgbClr val="FFFFFF"/>
                  </a:solidFill>
                  <a:latin typeface="Palatino Linotype" panose="02040502050505030304" pitchFamily="18" charset="0"/>
                </a:rPr>
                <a:t>N x M x 64</a:t>
              </a:r>
              <a:endParaRPr lang="ko-KR" altLang="en-US" sz="1600" b="1" dirty="0">
                <a:solidFill>
                  <a:srgbClr val="FFFFFF"/>
                </a:solidFill>
                <a:latin typeface="Palatino Linotype" panose="02040502050505030304" pitchFamily="18" charset="0"/>
              </a:endParaRPr>
            </a:p>
          </p:txBody>
        </p:sp>
        <p:cxnSp>
          <p:nvCxnSpPr>
            <p:cNvPr id="34" name="직선 화살표 연결선 33">
              <a:extLst>
                <a:ext uri="{FF2B5EF4-FFF2-40B4-BE49-F238E27FC236}">
                  <a16:creationId xmlns:a16="http://schemas.microsoft.com/office/drawing/2014/main" id="{FEF1A9C8-93CE-4FE5-BABC-E30FAF2333AD}"/>
                </a:ext>
              </a:extLst>
            </p:cNvPr>
            <p:cNvCxnSpPr>
              <a:cxnSpLocks/>
            </p:cNvCxnSpPr>
            <p:nvPr/>
          </p:nvCxnSpPr>
          <p:spPr>
            <a:xfrm>
              <a:off x="4824679" y="4049042"/>
              <a:ext cx="71609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화살표 연결선 34">
              <a:extLst>
                <a:ext uri="{FF2B5EF4-FFF2-40B4-BE49-F238E27FC236}">
                  <a16:creationId xmlns:a16="http://schemas.microsoft.com/office/drawing/2014/main" id="{FB8B8BE2-5B4D-42FD-B356-6D1277C48842}"/>
                </a:ext>
              </a:extLst>
            </p:cNvPr>
            <p:cNvCxnSpPr>
              <a:cxnSpLocks/>
            </p:cNvCxnSpPr>
            <p:nvPr/>
          </p:nvCxnSpPr>
          <p:spPr>
            <a:xfrm>
              <a:off x="3957730" y="4049042"/>
              <a:ext cx="621922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EE3C3A6-C740-4954-B1AB-7C67664684BD}"/>
                </a:ext>
              </a:extLst>
            </p:cNvPr>
            <p:cNvSpPr txBox="1"/>
            <p:nvPr/>
          </p:nvSpPr>
          <p:spPr>
            <a:xfrm>
              <a:off x="3931065" y="3749321"/>
              <a:ext cx="697627" cy="226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Palatino Linotype" panose="02040502050505030304" pitchFamily="18" charset="0"/>
                </a:rPr>
                <a:t>Conv1</a:t>
              </a:r>
              <a:endParaRPr lang="ko-KR" altLang="en-US" dirty="0">
                <a:latin typeface="Palatino Linotype" panose="02040502050505030304" pitchFamily="18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1396CFE-064A-4E82-85B4-9E4344A6403F}"/>
                </a:ext>
              </a:extLst>
            </p:cNvPr>
            <p:cNvSpPr txBox="1"/>
            <p:nvPr/>
          </p:nvSpPr>
          <p:spPr>
            <a:xfrm>
              <a:off x="3888036" y="4056860"/>
              <a:ext cx="732893" cy="358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latin typeface="Palatino Linotype" panose="02040502050505030304" pitchFamily="18" charset="0"/>
                </a:rPr>
                <a:t>[3×3×64]</a:t>
              </a:r>
            </a:p>
            <a:p>
              <a:pPr algn="ctr"/>
              <a:r>
                <a:rPr lang="en-US" altLang="ko-KR" sz="1600" dirty="0">
                  <a:latin typeface="Palatino Linotype" panose="02040502050505030304" pitchFamily="18" charset="0"/>
                </a:rPr>
                <a:t>×64</a:t>
              </a:r>
            </a:p>
          </p:txBody>
        </p:sp>
        <p:sp>
          <p:nvSpPr>
            <p:cNvPr id="38" name="정육면체 37">
              <a:extLst>
                <a:ext uri="{FF2B5EF4-FFF2-40B4-BE49-F238E27FC236}">
                  <a16:creationId xmlns:a16="http://schemas.microsoft.com/office/drawing/2014/main" id="{0D78AC71-B952-4B3A-ADA8-B7CFF868E4E3}"/>
                </a:ext>
              </a:extLst>
            </p:cNvPr>
            <p:cNvSpPr/>
            <p:nvPr/>
          </p:nvSpPr>
          <p:spPr>
            <a:xfrm>
              <a:off x="4575515" y="3501480"/>
              <a:ext cx="328219" cy="1108502"/>
            </a:xfrm>
            <a:prstGeom prst="cube">
              <a:avLst>
                <a:gd name="adj" fmla="val 4449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/>
            <a:lstStyle/>
            <a:p>
              <a:pPr algn="ctr"/>
              <a:r>
                <a:rPr lang="en-US" altLang="ko-KR" sz="1600" b="1" dirty="0">
                  <a:solidFill>
                    <a:srgbClr val="FFFFFF"/>
                  </a:solidFill>
                  <a:latin typeface="Palatino Linotype" panose="02040502050505030304" pitchFamily="18" charset="0"/>
                </a:rPr>
                <a:t>N x M x 64</a:t>
              </a:r>
              <a:endParaRPr lang="ko-KR" altLang="en-US" sz="1600" b="1" dirty="0">
                <a:solidFill>
                  <a:srgbClr val="FFFFFF"/>
                </a:solidFill>
                <a:latin typeface="Palatino Linotype" panose="02040502050505030304" pitchFamily="18" charset="0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11191F6C-D990-49DF-9D43-30B1AC6652ED}"/>
                </a:ext>
              </a:extLst>
            </p:cNvPr>
            <p:cNvSpPr txBox="1"/>
            <p:nvPr/>
          </p:nvSpPr>
          <p:spPr>
            <a:xfrm>
              <a:off x="4877249" y="3749321"/>
              <a:ext cx="697628" cy="226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Palatino Linotype" panose="02040502050505030304" pitchFamily="18" charset="0"/>
                </a:rPr>
                <a:t>Conv2</a:t>
              </a:r>
              <a:endParaRPr lang="ko-KR" altLang="en-US" dirty="0">
                <a:latin typeface="Palatino Linotype" panose="02040502050505030304" pitchFamily="18" charset="0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1C97E97-A104-4E91-8455-66919E3243E8}"/>
                </a:ext>
              </a:extLst>
            </p:cNvPr>
            <p:cNvSpPr txBox="1"/>
            <p:nvPr/>
          </p:nvSpPr>
          <p:spPr>
            <a:xfrm>
              <a:off x="4824521" y="4060735"/>
              <a:ext cx="809837" cy="358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latin typeface="Palatino Linotype" panose="02040502050505030304" pitchFamily="18" charset="0"/>
                </a:rPr>
                <a:t>[3×3×64]</a:t>
              </a:r>
            </a:p>
            <a:p>
              <a:pPr algn="ctr"/>
              <a:r>
                <a:rPr lang="en-US" altLang="ko-KR" sz="1600" dirty="0">
                  <a:latin typeface="Palatino Linotype" panose="02040502050505030304" pitchFamily="18" charset="0"/>
                </a:rPr>
                <a:t>×64</a:t>
              </a:r>
            </a:p>
          </p:txBody>
        </p:sp>
        <p:sp>
          <p:nvSpPr>
            <p:cNvPr id="42" name="정육면체 41">
              <a:extLst>
                <a:ext uri="{FF2B5EF4-FFF2-40B4-BE49-F238E27FC236}">
                  <a16:creationId xmlns:a16="http://schemas.microsoft.com/office/drawing/2014/main" id="{01BA5F23-7CD3-4E61-ACB2-E4B95B0DA13B}"/>
                </a:ext>
              </a:extLst>
            </p:cNvPr>
            <p:cNvSpPr/>
            <p:nvPr/>
          </p:nvSpPr>
          <p:spPr>
            <a:xfrm>
              <a:off x="5740380" y="3501480"/>
              <a:ext cx="328219" cy="1108502"/>
            </a:xfrm>
            <a:prstGeom prst="cube">
              <a:avLst>
                <a:gd name="adj" fmla="val 5029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/>
            <a:lstStyle/>
            <a:p>
              <a:pPr algn="ctr"/>
              <a:r>
                <a:rPr lang="en-US" altLang="ko-KR" sz="1600" b="1" dirty="0">
                  <a:solidFill>
                    <a:srgbClr val="FFFFFF"/>
                  </a:solidFill>
                  <a:latin typeface="Palatino Linotype" panose="02040502050505030304" pitchFamily="18" charset="0"/>
                </a:rPr>
                <a:t>N x M x 64</a:t>
              </a:r>
              <a:endParaRPr lang="ko-KR" altLang="en-US" sz="1600" b="1" dirty="0">
                <a:solidFill>
                  <a:srgbClr val="FFFFFF"/>
                </a:solidFill>
                <a:latin typeface="Palatino Linotype" panose="02040502050505030304" pitchFamily="18" charset="0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B6C59EA-E456-487C-B4F3-3C17BED7AD68}"/>
                </a:ext>
              </a:extLst>
            </p:cNvPr>
            <p:cNvSpPr txBox="1"/>
            <p:nvPr/>
          </p:nvSpPr>
          <p:spPr>
            <a:xfrm>
              <a:off x="6091264" y="3749321"/>
              <a:ext cx="697628" cy="226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Palatino Linotype" panose="02040502050505030304" pitchFamily="18" charset="0"/>
                </a:rPr>
                <a:t>Conv3</a:t>
              </a:r>
              <a:endParaRPr lang="ko-KR" altLang="en-US" dirty="0">
                <a:latin typeface="Palatino Linotype" panose="02040502050505030304" pitchFamily="18" charset="0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9E980E3-BA45-488C-99E5-8205875A2FFC}"/>
                </a:ext>
              </a:extLst>
            </p:cNvPr>
            <p:cNvSpPr txBox="1"/>
            <p:nvPr/>
          </p:nvSpPr>
          <p:spPr>
            <a:xfrm>
              <a:off x="7454443" y="3741324"/>
              <a:ext cx="697628" cy="226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Palatino Linotype" panose="02040502050505030304" pitchFamily="18" charset="0"/>
                </a:rPr>
                <a:t>Conv4</a:t>
              </a:r>
              <a:endParaRPr lang="ko-KR" altLang="en-US" dirty="0">
                <a:latin typeface="Palatino Linotype" panose="02040502050505030304" pitchFamily="18" charset="0"/>
              </a:endParaRPr>
            </a:p>
          </p:txBody>
        </p:sp>
        <p:cxnSp>
          <p:nvCxnSpPr>
            <p:cNvPr id="47" name="연결선: 꺾임 46">
              <a:extLst>
                <a:ext uri="{FF2B5EF4-FFF2-40B4-BE49-F238E27FC236}">
                  <a16:creationId xmlns:a16="http://schemas.microsoft.com/office/drawing/2014/main" id="{5B936C42-5C8B-4857-8B0B-9AC4092E1FD5}"/>
                </a:ext>
              </a:extLst>
            </p:cNvPr>
            <p:cNvCxnSpPr>
              <a:cxnSpLocks/>
              <a:stCxn id="38" idx="0"/>
              <a:endCxn id="30" idx="0"/>
            </p:cNvCxnSpPr>
            <p:nvPr/>
          </p:nvCxnSpPr>
          <p:spPr>
            <a:xfrm rot="5400000" flipH="1" flipV="1">
              <a:off x="6013118" y="2301004"/>
              <a:ext cx="12700" cy="2400952"/>
            </a:xfrm>
            <a:prstGeom prst="bentConnector3">
              <a:avLst>
                <a:gd name="adj1" fmla="val 1800000"/>
              </a:avLst>
            </a:prstGeom>
            <a:ln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AAF435E-DF23-4106-8154-6DA67AF620FA}"/>
                </a:ext>
              </a:extLst>
            </p:cNvPr>
            <p:cNvSpPr txBox="1"/>
            <p:nvPr/>
          </p:nvSpPr>
          <p:spPr>
            <a:xfrm>
              <a:off x="5998065" y="4060735"/>
              <a:ext cx="886781" cy="358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rgbClr val="FF0000"/>
                  </a:solidFill>
                  <a:latin typeface="Palatino Linotype" panose="02040502050505030304" pitchFamily="18" charset="0"/>
                </a:rPr>
                <a:t>[3×3×128]</a:t>
              </a:r>
            </a:p>
            <a:p>
              <a:pPr algn="ctr"/>
              <a:r>
                <a:rPr lang="en-US" altLang="ko-KR" sz="1600" dirty="0">
                  <a:latin typeface="Palatino Linotype" panose="02040502050505030304" pitchFamily="18" charset="0"/>
                </a:rPr>
                <a:t>×64</a:t>
              </a:r>
            </a:p>
          </p:txBody>
        </p:sp>
        <p:cxnSp>
          <p:nvCxnSpPr>
            <p:cNvPr id="49" name="직선 화살표 연결선 48">
              <a:extLst>
                <a:ext uri="{FF2B5EF4-FFF2-40B4-BE49-F238E27FC236}">
                  <a16:creationId xmlns:a16="http://schemas.microsoft.com/office/drawing/2014/main" id="{755C8908-714B-499F-B34A-F8C70F4972C7}"/>
                </a:ext>
              </a:extLst>
            </p:cNvPr>
            <p:cNvCxnSpPr>
              <a:cxnSpLocks/>
            </p:cNvCxnSpPr>
            <p:nvPr/>
          </p:nvCxnSpPr>
          <p:spPr>
            <a:xfrm>
              <a:off x="6012435" y="4049042"/>
              <a:ext cx="77801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9C63E448-F517-466B-A400-E642DBE70DCA}"/>
                </a:ext>
              </a:extLst>
            </p:cNvPr>
            <p:cNvSpPr txBox="1"/>
            <p:nvPr/>
          </p:nvSpPr>
          <p:spPr>
            <a:xfrm>
              <a:off x="5170693" y="3040333"/>
              <a:ext cx="1651414" cy="226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rgbClr val="0000FF"/>
                  </a:solidFill>
                  <a:latin typeface="Palatino Linotype" panose="02040502050505030304" pitchFamily="18" charset="0"/>
                </a:rPr>
                <a:t>Dense connections</a:t>
              </a:r>
              <a:endParaRPr lang="ko-KR" altLang="en-US" dirty="0">
                <a:solidFill>
                  <a:srgbClr val="0000FF"/>
                </a:solidFill>
                <a:latin typeface="Palatino Linotype" panose="02040502050505030304" pitchFamily="18" charset="0"/>
              </a:endParaRPr>
            </a:p>
          </p:txBody>
        </p:sp>
        <p:sp>
          <p:nvSpPr>
            <p:cNvPr id="51" name="정육면체 50">
              <a:extLst>
                <a:ext uri="{FF2B5EF4-FFF2-40B4-BE49-F238E27FC236}">
                  <a16:creationId xmlns:a16="http://schemas.microsoft.com/office/drawing/2014/main" id="{F0461293-1962-4732-9176-A195EC29BB09}"/>
                </a:ext>
              </a:extLst>
            </p:cNvPr>
            <p:cNvSpPr/>
            <p:nvPr/>
          </p:nvSpPr>
          <p:spPr>
            <a:xfrm>
              <a:off x="7173344" y="3501480"/>
              <a:ext cx="307519" cy="1108502"/>
            </a:xfrm>
            <a:prstGeom prst="cube">
              <a:avLst>
                <a:gd name="adj" fmla="val 4449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/>
            <a:lstStyle/>
            <a:p>
              <a:pPr algn="ctr"/>
              <a:r>
                <a:rPr lang="en-US" altLang="ko-KR" sz="1600" b="1" dirty="0">
                  <a:solidFill>
                    <a:srgbClr val="FFFFFF"/>
                  </a:solidFill>
                  <a:latin typeface="Palatino Linotype" panose="02040502050505030304" pitchFamily="18" charset="0"/>
                </a:rPr>
                <a:t>N x M x 64</a:t>
              </a:r>
              <a:endParaRPr lang="ko-KR" altLang="en-US" sz="1600" b="1" dirty="0">
                <a:solidFill>
                  <a:srgbClr val="FFFFFF"/>
                </a:solidFill>
                <a:latin typeface="Palatino Linotype" panose="02040502050505030304" pitchFamily="18" charset="0"/>
              </a:endParaRPr>
            </a:p>
          </p:txBody>
        </p:sp>
        <p:cxnSp>
          <p:nvCxnSpPr>
            <p:cNvPr id="52" name="연결선: 꺾임 51">
              <a:extLst>
                <a:ext uri="{FF2B5EF4-FFF2-40B4-BE49-F238E27FC236}">
                  <a16:creationId xmlns:a16="http://schemas.microsoft.com/office/drawing/2014/main" id="{F15325A2-41B2-4729-B914-BE96143302E4}"/>
                </a:ext>
              </a:extLst>
            </p:cNvPr>
            <p:cNvCxnSpPr>
              <a:cxnSpLocks/>
              <a:stCxn id="42" idx="0"/>
              <a:endCxn id="28" idx="0"/>
            </p:cNvCxnSpPr>
            <p:nvPr/>
          </p:nvCxnSpPr>
          <p:spPr>
            <a:xfrm rot="5400000" flipH="1" flipV="1">
              <a:off x="6506903" y="2981609"/>
              <a:ext cx="12700" cy="1039743"/>
            </a:xfrm>
            <a:prstGeom prst="bentConnector3">
              <a:avLst>
                <a:gd name="adj1" fmla="val 1800000"/>
              </a:avLst>
            </a:prstGeom>
            <a:ln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연결선: 꺾임 52">
              <a:extLst>
                <a:ext uri="{FF2B5EF4-FFF2-40B4-BE49-F238E27FC236}">
                  <a16:creationId xmlns:a16="http://schemas.microsoft.com/office/drawing/2014/main" id="{46A85E09-A915-43A8-AEC8-B79063056EC5}"/>
                </a:ext>
              </a:extLst>
            </p:cNvPr>
            <p:cNvCxnSpPr>
              <a:cxnSpLocks/>
              <a:stCxn id="38" idx="0"/>
              <a:endCxn id="32" idx="0"/>
            </p:cNvCxnSpPr>
            <p:nvPr/>
          </p:nvCxnSpPr>
          <p:spPr>
            <a:xfrm rot="5400000" flipH="1" flipV="1">
              <a:off x="5315584" y="2998538"/>
              <a:ext cx="12700" cy="1005884"/>
            </a:xfrm>
            <a:prstGeom prst="bentConnector3">
              <a:avLst>
                <a:gd name="adj1" fmla="val 1800000"/>
              </a:avLst>
            </a:prstGeom>
            <a:ln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85889FA9-EDA9-43BD-9D89-CA63F98D0005}"/>
                </a:ext>
              </a:extLst>
            </p:cNvPr>
            <p:cNvSpPr txBox="1"/>
            <p:nvPr/>
          </p:nvSpPr>
          <p:spPr>
            <a:xfrm>
              <a:off x="7393758" y="4060735"/>
              <a:ext cx="886781" cy="358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rgbClr val="FF0000"/>
                  </a:solidFill>
                  <a:latin typeface="Palatino Linotype" panose="02040502050505030304" pitchFamily="18" charset="0"/>
                </a:rPr>
                <a:t>[3×3×192]</a:t>
              </a:r>
            </a:p>
            <a:p>
              <a:pPr algn="ctr"/>
              <a:r>
                <a:rPr lang="en-US" altLang="ko-KR" sz="1600" dirty="0">
                  <a:latin typeface="Palatino Linotype" panose="02040502050505030304" pitchFamily="18" charset="0"/>
                </a:rPr>
                <a:t>×64</a:t>
              </a:r>
            </a:p>
          </p:txBody>
        </p:sp>
        <p:cxnSp>
          <p:nvCxnSpPr>
            <p:cNvPr id="55" name="직선 화살표 연결선 54">
              <a:extLst>
                <a:ext uri="{FF2B5EF4-FFF2-40B4-BE49-F238E27FC236}">
                  <a16:creationId xmlns:a16="http://schemas.microsoft.com/office/drawing/2014/main" id="{4D0B6A8D-26D8-4168-BE65-632C31211D85}"/>
                </a:ext>
              </a:extLst>
            </p:cNvPr>
            <p:cNvCxnSpPr>
              <a:cxnSpLocks/>
            </p:cNvCxnSpPr>
            <p:nvPr/>
          </p:nvCxnSpPr>
          <p:spPr>
            <a:xfrm>
              <a:off x="7431163" y="4037100"/>
              <a:ext cx="725544" cy="398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651614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E22E34-5517-4342-871D-1845633A9B4D}"/>
              </a:ext>
            </a:extLst>
          </p:cNvPr>
          <p:cNvSpPr txBox="1"/>
          <p:nvPr/>
        </p:nvSpPr>
        <p:spPr>
          <a:xfrm>
            <a:off x="173725" y="269456"/>
            <a:ext cx="79688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/>
              <a:t>딥러닝 모델 구성요소 </a:t>
            </a:r>
            <a:r>
              <a:rPr lang="en-US" altLang="ko-KR" sz="3200" dirty="0"/>
              <a:t>- Dense</a:t>
            </a:r>
            <a:r>
              <a:rPr lang="ko-KR" altLang="en-US" sz="3200" dirty="0"/>
              <a:t> </a:t>
            </a:r>
            <a:r>
              <a:rPr lang="en-US" altLang="ko-KR" sz="3200" dirty="0"/>
              <a:t>connection</a:t>
            </a:r>
            <a:endParaRPr lang="ko-KR" altLang="en-US" sz="3200" dirty="0"/>
          </a:p>
        </p:txBody>
      </p:sp>
      <p:sp>
        <p:nvSpPr>
          <p:cNvPr id="8" name="슬라이드 번호 개체 틀 3">
            <a:extLst>
              <a:ext uri="{FF2B5EF4-FFF2-40B4-BE49-F238E27FC236}">
                <a16:creationId xmlns:a16="http://schemas.microsoft.com/office/drawing/2014/main" id="{E1B7A6D4-C148-4DB1-8085-60564B429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518B812-0B38-4C45-9828-A6E4D84B3A5F}" type="slidenum">
              <a:rPr lang="ko-KR" altLang="en-US" smtClean="0"/>
              <a:t>12</a:t>
            </a:fld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BB1CAC-7C80-41DA-9B18-75BABD5122B8}"/>
              </a:ext>
            </a:extLst>
          </p:cNvPr>
          <p:cNvSpPr txBox="1"/>
          <p:nvPr/>
        </p:nvSpPr>
        <p:spPr>
          <a:xfrm>
            <a:off x="212181" y="970425"/>
            <a:ext cx="10435421" cy="12852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 dirty="0"/>
              <a:t>[CVPR 2017] Densely Connected Convolutional Networks (Gao Huang, Cornell University)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/>
              <a:t>여러 개의 </a:t>
            </a:r>
            <a:r>
              <a:rPr lang="en-US" altLang="ko-KR" b="1" dirty="0"/>
              <a:t>Convolution layer</a:t>
            </a:r>
            <a:r>
              <a:rPr lang="ko-KR" altLang="en-US" b="1" dirty="0"/>
              <a:t>를 가지는 </a:t>
            </a:r>
            <a:r>
              <a:rPr lang="en-US" altLang="ko-KR" b="1" dirty="0"/>
              <a:t>Dense Block</a:t>
            </a:r>
            <a:r>
              <a:rPr lang="ko-KR" altLang="en-US" b="1" dirty="0"/>
              <a:t>을 정의</a:t>
            </a:r>
            <a:r>
              <a:rPr lang="en-US" altLang="ko-KR" b="1" dirty="0"/>
              <a:t>,</a:t>
            </a:r>
            <a:br>
              <a:rPr lang="en-US" altLang="ko-KR" b="1" dirty="0"/>
            </a:br>
            <a:r>
              <a:rPr lang="en-US" altLang="ko-KR" b="1" dirty="0"/>
              <a:t>Dense Block </a:t>
            </a:r>
            <a:r>
              <a:rPr lang="ko-KR" altLang="en-US" b="1" dirty="0"/>
              <a:t>들로 구성되는 </a:t>
            </a:r>
            <a:r>
              <a:rPr lang="en-US" altLang="ko-KR" b="1" dirty="0" err="1"/>
              <a:t>DenseNet</a:t>
            </a:r>
            <a:r>
              <a:rPr lang="ko-KR" altLang="en-US" b="1" dirty="0"/>
              <a:t>을 제안</a:t>
            </a:r>
            <a:endParaRPr lang="en-US" altLang="ko-KR" b="1" dirty="0"/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3E3E640D-E7F1-443D-AED9-337F7CB52F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320" y="3027681"/>
            <a:ext cx="10615360" cy="1615974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75000B0D-3ABB-43DF-ADDA-83CCE4577C68}"/>
              </a:ext>
            </a:extLst>
          </p:cNvPr>
          <p:cNvSpPr txBox="1"/>
          <p:nvPr/>
        </p:nvSpPr>
        <p:spPr>
          <a:xfrm>
            <a:off x="4421502" y="4849563"/>
            <a:ext cx="33489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 err="1"/>
              <a:t>DenseNet</a:t>
            </a:r>
            <a:r>
              <a:rPr lang="ko-KR" altLang="en-US" b="1" dirty="0"/>
              <a:t> 네트워크 구조 예시</a:t>
            </a:r>
          </a:p>
        </p:txBody>
      </p:sp>
    </p:spTree>
    <p:extLst>
      <p:ext uri="{BB962C8B-B14F-4D97-AF65-F5344CB8AC3E}">
        <p14:creationId xmlns:p14="http://schemas.microsoft.com/office/powerpoint/2010/main" val="42282964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23604B6-85DE-0BBE-CBCD-226ED989EEA3}"/>
              </a:ext>
            </a:extLst>
          </p:cNvPr>
          <p:cNvSpPr txBox="1"/>
          <p:nvPr/>
        </p:nvSpPr>
        <p:spPr>
          <a:xfrm>
            <a:off x="116596" y="531621"/>
            <a:ext cx="1127889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Dense Connection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7484C3F-1D41-86CA-CC16-36045A08F2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8575" y="1179369"/>
            <a:ext cx="6794849" cy="5537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5848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E22E34-5517-4342-871D-1845633A9B4D}"/>
              </a:ext>
            </a:extLst>
          </p:cNvPr>
          <p:cNvSpPr txBox="1"/>
          <p:nvPr/>
        </p:nvSpPr>
        <p:spPr>
          <a:xfrm>
            <a:off x="173725" y="269456"/>
            <a:ext cx="41665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/>
              <a:t>딥러닝 모델 구성요소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2344D0C2-E48B-46BB-ADE1-BB6EE8B9B00A}"/>
              </a:ext>
            </a:extLst>
          </p:cNvPr>
          <p:cNvSpPr txBox="1"/>
          <p:nvPr/>
        </p:nvSpPr>
        <p:spPr>
          <a:xfrm>
            <a:off x="212181" y="970425"/>
            <a:ext cx="4442242" cy="17030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 dirty="0"/>
              <a:t>Skip connection (</a:t>
            </a:r>
            <a:r>
              <a:rPr lang="en-US" altLang="ko-KR" b="1" dirty="0" err="1"/>
              <a:t>ResNet</a:t>
            </a:r>
            <a:r>
              <a:rPr lang="en-US" altLang="ko-KR" b="1" dirty="0"/>
              <a:t>, 2015)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 dirty="0"/>
              <a:t>Dense connection (</a:t>
            </a:r>
            <a:r>
              <a:rPr lang="en-US" altLang="ko-KR" b="1" dirty="0" err="1"/>
              <a:t>DenseNet</a:t>
            </a:r>
            <a:r>
              <a:rPr lang="en-US" altLang="ko-KR" b="1" dirty="0"/>
              <a:t>, 2017)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 dirty="0">
                <a:solidFill>
                  <a:srgbClr val="0000FF"/>
                </a:solidFill>
              </a:rPr>
              <a:t>Channel attention (</a:t>
            </a:r>
            <a:r>
              <a:rPr lang="en-US" altLang="ko-KR" b="1" dirty="0" err="1">
                <a:solidFill>
                  <a:srgbClr val="0000FF"/>
                </a:solidFill>
              </a:rPr>
              <a:t>SENet</a:t>
            </a:r>
            <a:r>
              <a:rPr lang="en-US" altLang="ko-KR" b="1" dirty="0">
                <a:solidFill>
                  <a:srgbClr val="0000FF"/>
                </a:solidFill>
              </a:rPr>
              <a:t>, 2018)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 dirty="0"/>
              <a:t>Bottleneck Layer</a:t>
            </a:r>
          </a:p>
        </p:txBody>
      </p:sp>
      <p:sp>
        <p:nvSpPr>
          <p:cNvPr id="8" name="슬라이드 번호 개체 틀 3">
            <a:extLst>
              <a:ext uri="{FF2B5EF4-FFF2-40B4-BE49-F238E27FC236}">
                <a16:creationId xmlns:a16="http://schemas.microsoft.com/office/drawing/2014/main" id="{E1B7A6D4-C148-4DB1-8085-60564B429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518B812-0B38-4C45-9828-A6E4D84B3A5F}" type="slidenum">
              <a:rPr lang="ko-KR" altLang="en-US" smtClean="0"/>
              <a:t>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592015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E22E34-5517-4342-871D-1845633A9B4D}"/>
              </a:ext>
            </a:extLst>
          </p:cNvPr>
          <p:cNvSpPr txBox="1"/>
          <p:nvPr/>
        </p:nvSpPr>
        <p:spPr>
          <a:xfrm>
            <a:off x="173725" y="269456"/>
            <a:ext cx="79478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/>
              <a:t>딥러닝 모델 구성요소 </a:t>
            </a:r>
            <a:r>
              <a:rPr lang="en-US" altLang="ko-KR" sz="3200" dirty="0"/>
              <a:t>- Channel attention</a:t>
            </a:r>
            <a:endParaRPr lang="ko-KR" altLang="en-US" sz="3200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2344D0C2-E48B-46BB-ADE1-BB6EE8B9B00A}"/>
              </a:ext>
            </a:extLst>
          </p:cNvPr>
          <p:cNvSpPr txBox="1"/>
          <p:nvPr/>
        </p:nvSpPr>
        <p:spPr>
          <a:xfrm>
            <a:off x="212181" y="970425"/>
            <a:ext cx="5870133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 dirty="0"/>
              <a:t>[CVPR 2018] Squeeze-and-Excitation Networks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/>
              <a:t>Feature</a:t>
            </a:r>
            <a:r>
              <a:rPr lang="ko-KR" altLang="en-US" b="1" dirty="0"/>
              <a:t> </a:t>
            </a:r>
            <a:r>
              <a:rPr lang="en-US" altLang="ko-KR" b="1" dirty="0"/>
              <a:t>map</a:t>
            </a:r>
            <a:r>
              <a:rPr lang="ko-KR" altLang="en-US" b="1" dirty="0"/>
              <a:t>의 각 채널에 대해 중요도를 부여</a:t>
            </a:r>
            <a:endParaRPr lang="en-US" altLang="ko-KR" b="1" dirty="0"/>
          </a:p>
        </p:txBody>
      </p:sp>
      <p:sp>
        <p:nvSpPr>
          <p:cNvPr id="8" name="슬라이드 번호 개체 틀 3">
            <a:extLst>
              <a:ext uri="{FF2B5EF4-FFF2-40B4-BE49-F238E27FC236}">
                <a16:creationId xmlns:a16="http://schemas.microsoft.com/office/drawing/2014/main" id="{E1B7A6D4-C148-4DB1-8085-60564B429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518B812-0B38-4C45-9828-A6E4D84B3A5F}" type="slidenum">
              <a:rPr lang="ko-KR" altLang="en-US" smtClean="0"/>
              <a:t>15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D0879C9-A4FE-4BFD-B795-48F6B9CFED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8650" y="2659365"/>
            <a:ext cx="8254699" cy="221304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5AC39D2-4446-4906-B0D6-7B38DB25BF96}"/>
              </a:ext>
            </a:extLst>
          </p:cNvPr>
          <p:cNvSpPr txBox="1"/>
          <p:nvPr/>
        </p:nvSpPr>
        <p:spPr>
          <a:xfrm>
            <a:off x="1968650" y="4877054"/>
            <a:ext cx="2538324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rgbClr val="0000FF"/>
                </a:solidFill>
              </a:rPr>
              <a:t>일반적인 </a:t>
            </a:r>
            <a:r>
              <a:rPr lang="en-US" altLang="ko-KR" b="1" dirty="0">
                <a:solidFill>
                  <a:srgbClr val="0000FF"/>
                </a:solidFill>
              </a:rPr>
              <a:t>feature map</a:t>
            </a:r>
            <a:endParaRPr lang="ko-KR" altLang="en-US" b="1" dirty="0">
              <a:solidFill>
                <a:srgbClr val="0000FF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7010C9-87FB-4D5A-8D46-53664A5E05A2}"/>
              </a:ext>
            </a:extLst>
          </p:cNvPr>
          <p:cNvSpPr txBox="1"/>
          <p:nvPr/>
        </p:nvSpPr>
        <p:spPr>
          <a:xfrm>
            <a:off x="6786138" y="4877054"/>
            <a:ext cx="3774558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srgbClr val="0000FF"/>
                </a:solidFill>
              </a:rPr>
              <a:t>Attention</a:t>
            </a:r>
            <a:r>
              <a:rPr lang="ko-KR" altLang="en-US" b="1" dirty="0">
                <a:solidFill>
                  <a:srgbClr val="0000FF"/>
                </a:solidFill>
              </a:rPr>
              <a:t>을 통해 중요도가 부여된</a:t>
            </a:r>
            <a:endParaRPr lang="en-US" altLang="ko-KR" b="1" dirty="0">
              <a:solidFill>
                <a:srgbClr val="0000FF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srgbClr val="0000FF"/>
                </a:solidFill>
              </a:rPr>
              <a:t>feature map</a:t>
            </a:r>
            <a:endParaRPr lang="ko-KR" altLang="en-US" b="1" dirty="0">
              <a:solidFill>
                <a:srgbClr val="0000FF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15" name="잉크 214">
                <a:extLst>
                  <a:ext uri="{FF2B5EF4-FFF2-40B4-BE49-F238E27FC236}">
                    <a16:creationId xmlns:a16="http://schemas.microsoft.com/office/drawing/2014/main" id="{31920585-DBFE-4C8E-8982-98F90B536FC4}"/>
                  </a:ext>
                </a:extLst>
              </p14:cNvPr>
              <p14:cNvContentPartPr/>
              <p14:nvPr/>
            </p14:nvContentPartPr>
            <p14:xfrm>
              <a:off x="7255580" y="3101478"/>
              <a:ext cx="360" cy="360"/>
            </p14:xfrm>
          </p:contentPart>
        </mc:Choice>
        <mc:Fallback xmlns="">
          <p:pic>
            <p:nvPicPr>
              <p:cNvPr id="215" name="잉크 214">
                <a:extLst>
                  <a:ext uri="{FF2B5EF4-FFF2-40B4-BE49-F238E27FC236}">
                    <a16:creationId xmlns:a16="http://schemas.microsoft.com/office/drawing/2014/main" id="{31920585-DBFE-4C8E-8982-98F90B536FC4}"/>
                  </a:ext>
                </a:extLst>
              </p:cNvPr>
              <p:cNvPicPr/>
              <p:nvPr/>
            </p:nvPicPr>
            <p:blipFill>
              <a:blip r:embed="rId291"/>
              <a:stretch>
                <a:fillRect/>
              </a:stretch>
            </p:blipFill>
            <p:spPr>
              <a:xfrm>
                <a:off x="7237580" y="3065838"/>
                <a:ext cx="36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2">
            <p14:nvContentPartPr>
              <p14:cNvPr id="216" name="잉크 215">
                <a:extLst>
                  <a:ext uri="{FF2B5EF4-FFF2-40B4-BE49-F238E27FC236}">
                    <a16:creationId xmlns:a16="http://schemas.microsoft.com/office/drawing/2014/main" id="{9B8D115E-3302-474C-BF77-EB187533304D}"/>
                  </a:ext>
                </a:extLst>
              </p14:cNvPr>
              <p14:cNvContentPartPr/>
              <p14:nvPr/>
            </p14:nvContentPartPr>
            <p14:xfrm>
              <a:off x="7039220" y="3062238"/>
              <a:ext cx="360" cy="360"/>
            </p14:xfrm>
          </p:contentPart>
        </mc:Choice>
        <mc:Fallback xmlns="">
          <p:pic>
            <p:nvPicPr>
              <p:cNvPr id="216" name="잉크 215">
                <a:extLst>
                  <a:ext uri="{FF2B5EF4-FFF2-40B4-BE49-F238E27FC236}">
                    <a16:creationId xmlns:a16="http://schemas.microsoft.com/office/drawing/2014/main" id="{9B8D115E-3302-474C-BF77-EB187533304D}"/>
                  </a:ext>
                </a:extLst>
              </p:cNvPr>
              <p:cNvPicPr/>
              <p:nvPr/>
            </p:nvPicPr>
            <p:blipFill>
              <a:blip r:embed="rId291"/>
              <a:stretch>
                <a:fillRect/>
              </a:stretch>
            </p:blipFill>
            <p:spPr>
              <a:xfrm>
                <a:off x="7021220" y="3026598"/>
                <a:ext cx="36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3">
            <p14:nvContentPartPr>
              <p14:cNvPr id="221" name="잉크 220">
                <a:extLst>
                  <a:ext uri="{FF2B5EF4-FFF2-40B4-BE49-F238E27FC236}">
                    <a16:creationId xmlns:a16="http://schemas.microsoft.com/office/drawing/2014/main" id="{13CE9081-9E9D-409D-9B08-849810E22980}"/>
                  </a:ext>
                </a:extLst>
              </p14:cNvPr>
              <p14:cNvContentPartPr/>
              <p14:nvPr/>
            </p14:nvContentPartPr>
            <p14:xfrm>
              <a:off x="8991860" y="3717438"/>
              <a:ext cx="360" cy="360"/>
            </p14:xfrm>
          </p:contentPart>
        </mc:Choice>
        <mc:Fallback xmlns="">
          <p:pic>
            <p:nvPicPr>
              <p:cNvPr id="221" name="잉크 220">
                <a:extLst>
                  <a:ext uri="{FF2B5EF4-FFF2-40B4-BE49-F238E27FC236}">
                    <a16:creationId xmlns:a16="http://schemas.microsoft.com/office/drawing/2014/main" id="{13CE9081-9E9D-409D-9B08-849810E22980}"/>
                  </a:ext>
                </a:extLst>
              </p:cNvPr>
              <p:cNvPicPr/>
              <p:nvPr/>
            </p:nvPicPr>
            <p:blipFill>
              <a:blip r:embed="rId291"/>
              <a:stretch>
                <a:fillRect/>
              </a:stretch>
            </p:blipFill>
            <p:spPr>
              <a:xfrm>
                <a:off x="8973860" y="3681438"/>
                <a:ext cx="36000" cy="7200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그림 5" descr="텍스트, 도표, 기술 도면, 평면도이(가) 표시된 사진&#10;&#10;자동 생성된 설명">
            <a:extLst>
              <a:ext uri="{FF2B5EF4-FFF2-40B4-BE49-F238E27FC236}">
                <a16:creationId xmlns:a16="http://schemas.microsoft.com/office/drawing/2014/main" id="{AA5914DD-74D7-740C-2B07-7CB62C5E085C}"/>
              </a:ext>
            </a:extLst>
          </p:cNvPr>
          <p:cNvPicPr>
            <a:picLocks noChangeAspect="1"/>
          </p:cNvPicPr>
          <p:nvPr/>
        </p:nvPicPr>
        <p:blipFill>
          <a:blip r:embed="rId29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1454" y="3757"/>
            <a:ext cx="3606763" cy="3392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6458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E22E34-5517-4342-871D-1845633A9B4D}"/>
              </a:ext>
            </a:extLst>
          </p:cNvPr>
          <p:cNvSpPr txBox="1"/>
          <p:nvPr/>
        </p:nvSpPr>
        <p:spPr>
          <a:xfrm>
            <a:off x="173725" y="269456"/>
            <a:ext cx="79478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/>
              <a:t>딥러닝 모델 구성요소 </a:t>
            </a:r>
            <a:r>
              <a:rPr lang="en-US" altLang="ko-KR" sz="3200" dirty="0"/>
              <a:t>- Channel attention</a:t>
            </a:r>
            <a:endParaRPr lang="ko-KR" altLang="en-US" sz="3200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2344D0C2-E48B-46BB-ADE1-BB6EE8B9B00A}"/>
              </a:ext>
            </a:extLst>
          </p:cNvPr>
          <p:cNvSpPr txBox="1"/>
          <p:nvPr/>
        </p:nvSpPr>
        <p:spPr>
          <a:xfrm>
            <a:off x="212180" y="970425"/>
            <a:ext cx="11273699" cy="831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 dirty="0"/>
              <a:t>[CVPR 2018] Squeeze-and-Excitation Networks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/>
              <a:t>일반적으로 </a:t>
            </a:r>
            <a:r>
              <a:rPr lang="en-US" altLang="ko-KR" sz="1600" b="1" dirty="0"/>
              <a:t>GAP</a:t>
            </a:r>
            <a:r>
              <a:rPr lang="ko-KR" altLang="en-US" sz="1600" b="1" dirty="0"/>
              <a:t>를 통해 작아진 </a:t>
            </a:r>
            <a:r>
              <a:rPr lang="en-US" altLang="ko-KR" sz="1600" b="1" dirty="0"/>
              <a:t>feature map</a:t>
            </a:r>
            <a:r>
              <a:rPr lang="ko-KR" altLang="en-US" sz="1600" b="1" dirty="0"/>
              <a:t>에 대해 </a:t>
            </a:r>
            <a:r>
              <a:rPr lang="en-US" altLang="ko-KR" sz="1600" b="1" dirty="0"/>
              <a:t>Fully connected layer </a:t>
            </a:r>
            <a:r>
              <a:rPr lang="ko-KR" altLang="en-US" sz="1600" b="1" dirty="0"/>
              <a:t>또는 </a:t>
            </a:r>
            <a:r>
              <a:rPr lang="en-US" altLang="ko-KR" sz="1600" b="1" dirty="0"/>
              <a:t>1x1 convolution</a:t>
            </a:r>
            <a:r>
              <a:rPr lang="ko-KR" altLang="en-US" sz="1600" b="1" dirty="0"/>
              <a:t>이 사용됨</a:t>
            </a:r>
            <a:endParaRPr lang="en-US" altLang="ko-KR" sz="1600" b="1" dirty="0"/>
          </a:p>
        </p:txBody>
      </p:sp>
      <p:sp>
        <p:nvSpPr>
          <p:cNvPr id="8" name="슬라이드 번호 개체 틀 3">
            <a:extLst>
              <a:ext uri="{FF2B5EF4-FFF2-40B4-BE49-F238E27FC236}">
                <a16:creationId xmlns:a16="http://schemas.microsoft.com/office/drawing/2014/main" id="{E1B7A6D4-C148-4DB1-8085-60564B429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518B812-0B38-4C45-9828-A6E4D84B3A5F}" type="slidenum">
              <a:rPr lang="ko-KR" altLang="en-US" smtClean="0"/>
              <a:t>16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D0879C9-A4FE-4BFD-B795-48F6B9CFED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8650" y="3271186"/>
            <a:ext cx="8254699" cy="2213040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D6C4EFB2-7F11-4D4D-B9BE-F90CD966A0B8}"/>
              </a:ext>
            </a:extLst>
          </p:cNvPr>
          <p:cNvSpPr/>
          <p:nvPr/>
        </p:nvSpPr>
        <p:spPr>
          <a:xfrm>
            <a:off x="4089400" y="3137411"/>
            <a:ext cx="3484880" cy="1240295"/>
          </a:xfrm>
          <a:prstGeom prst="round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10475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E22E34-5517-4342-871D-1845633A9B4D}"/>
              </a:ext>
            </a:extLst>
          </p:cNvPr>
          <p:cNvSpPr txBox="1"/>
          <p:nvPr/>
        </p:nvSpPr>
        <p:spPr>
          <a:xfrm>
            <a:off x="173725" y="269456"/>
            <a:ext cx="79478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/>
              <a:t>딥러닝 모델 구성요소 </a:t>
            </a:r>
            <a:r>
              <a:rPr lang="en-US" altLang="ko-KR" sz="3200" dirty="0"/>
              <a:t>- Channel attention</a:t>
            </a:r>
            <a:endParaRPr lang="ko-KR" altLang="en-US" sz="3200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2344D0C2-E48B-46BB-ADE1-BB6EE8B9B00A}"/>
              </a:ext>
            </a:extLst>
          </p:cNvPr>
          <p:cNvSpPr txBox="1"/>
          <p:nvPr/>
        </p:nvSpPr>
        <p:spPr>
          <a:xfrm>
            <a:off x="212181" y="970425"/>
            <a:ext cx="8383001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 dirty="0"/>
              <a:t>[CVPR 2018] Squeeze-and-Excitation Networks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/>
              <a:t>기존에 제안된 모델들에 대해 </a:t>
            </a:r>
            <a:r>
              <a:rPr lang="en-US" altLang="ko-KR" b="1" dirty="0"/>
              <a:t>Channel attention</a:t>
            </a:r>
            <a:r>
              <a:rPr lang="ko-KR" altLang="en-US" b="1" dirty="0"/>
              <a:t>을 적용하여 결과 제시</a:t>
            </a:r>
            <a:endParaRPr lang="en-US" altLang="ko-KR" b="1" dirty="0"/>
          </a:p>
        </p:txBody>
      </p:sp>
      <p:sp>
        <p:nvSpPr>
          <p:cNvPr id="8" name="슬라이드 번호 개체 틀 3">
            <a:extLst>
              <a:ext uri="{FF2B5EF4-FFF2-40B4-BE49-F238E27FC236}">
                <a16:creationId xmlns:a16="http://schemas.microsoft.com/office/drawing/2014/main" id="{E1B7A6D4-C148-4DB1-8085-60564B429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518B812-0B38-4C45-9828-A6E4D84B3A5F}" type="slidenum">
              <a:rPr lang="ko-KR" altLang="en-US" smtClean="0"/>
              <a:t>17</a:t>
            </a:fld>
            <a:endParaRPr lang="ko-KR" alt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93D8A57-31E7-4FC4-81B8-161D684E5255}"/>
              </a:ext>
            </a:extLst>
          </p:cNvPr>
          <p:cNvGrpSpPr/>
          <p:nvPr/>
        </p:nvGrpSpPr>
        <p:grpSpPr>
          <a:xfrm>
            <a:off x="690758" y="2159609"/>
            <a:ext cx="10810484" cy="2819430"/>
            <a:chOff x="2766155" y="3277964"/>
            <a:chExt cx="7216045" cy="1881982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4EF4A516-CAAD-4231-A058-4A3025A0F7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78777"/>
            <a:stretch/>
          </p:blipFill>
          <p:spPr>
            <a:xfrm>
              <a:off x="2766155" y="3277964"/>
              <a:ext cx="1876965" cy="1881982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4CB02309-8D2F-4A5B-8064-F8C6F05E8E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9547" r="83"/>
            <a:stretch/>
          </p:blipFill>
          <p:spPr>
            <a:xfrm>
              <a:off x="4643120" y="3277964"/>
              <a:ext cx="5339080" cy="1881982"/>
            </a:xfrm>
            <a:prstGeom prst="rect">
              <a:avLst/>
            </a:prstGeom>
          </p:spPr>
        </p:pic>
      </p:grp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D4F88A80-6807-4ADD-8348-5CCA791A35E2}"/>
              </a:ext>
            </a:extLst>
          </p:cNvPr>
          <p:cNvSpPr/>
          <p:nvPr/>
        </p:nvSpPr>
        <p:spPr>
          <a:xfrm>
            <a:off x="3502672" y="2477011"/>
            <a:ext cx="2379968" cy="2502028"/>
          </a:xfrm>
          <a:prstGeom prst="round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8402A3F8-8C3F-4020-8B9B-86EDD5F19E01}"/>
              </a:ext>
            </a:extLst>
          </p:cNvPr>
          <p:cNvSpPr/>
          <p:nvPr/>
        </p:nvSpPr>
        <p:spPr>
          <a:xfrm>
            <a:off x="7246632" y="2477011"/>
            <a:ext cx="2827008" cy="2502028"/>
          </a:xfrm>
          <a:prstGeom prst="round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A6D9553C-81AC-4BD2-9179-FCEBEAE5DCE8}"/>
              </a:ext>
            </a:extLst>
          </p:cNvPr>
          <p:cNvCxnSpPr>
            <a:stCxn id="11" idx="2"/>
            <a:endCxn id="12" idx="2"/>
          </p:cNvCxnSpPr>
          <p:nvPr/>
        </p:nvCxnSpPr>
        <p:spPr>
          <a:xfrm rot="16200000" flipH="1">
            <a:off x="6676396" y="2995299"/>
            <a:ext cx="12700" cy="3967480"/>
          </a:xfrm>
          <a:prstGeom prst="bentConnector3">
            <a:avLst>
              <a:gd name="adj1" fmla="val 3160000"/>
            </a:avLst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E2B1EF8-CE31-47F9-86F2-F513065BE403}"/>
              </a:ext>
            </a:extLst>
          </p:cNvPr>
          <p:cNvSpPr txBox="1"/>
          <p:nvPr/>
        </p:nvSpPr>
        <p:spPr>
          <a:xfrm>
            <a:off x="4650065" y="5479853"/>
            <a:ext cx="4016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0000FF"/>
                </a:solidFill>
              </a:rPr>
              <a:t>Channel attention</a:t>
            </a:r>
            <a:r>
              <a:rPr lang="ko-KR" altLang="en-US" b="1" dirty="0">
                <a:solidFill>
                  <a:srgbClr val="0000FF"/>
                </a:solidFill>
              </a:rPr>
              <a:t>을 통한 성능 향상</a:t>
            </a:r>
          </a:p>
        </p:txBody>
      </p:sp>
    </p:spTree>
    <p:extLst>
      <p:ext uri="{BB962C8B-B14F-4D97-AF65-F5344CB8AC3E}">
        <p14:creationId xmlns:p14="http://schemas.microsoft.com/office/powerpoint/2010/main" val="16115719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E22E34-5517-4342-871D-1845633A9B4D}"/>
              </a:ext>
            </a:extLst>
          </p:cNvPr>
          <p:cNvSpPr txBox="1"/>
          <p:nvPr/>
        </p:nvSpPr>
        <p:spPr>
          <a:xfrm>
            <a:off x="173725" y="269456"/>
            <a:ext cx="79478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/>
              <a:t>딥러닝 모델 구성요소 </a:t>
            </a:r>
            <a:r>
              <a:rPr lang="en-US" altLang="ko-KR" sz="3200" dirty="0"/>
              <a:t>- Channel attention</a:t>
            </a:r>
            <a:endParaRPr lang="ko-KR" altLang="en-US" sz="3200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2344D0C2-E48B-46BB-ADE1-BB6EE8B9B00A}"/>
              </a:ext>
            </a:extLst>
          </p:cNvPr>
          <p:cNvSpPr txBox="1"/>
          <p:nvPr/>
        </p:nvSpPr>
        <p:spPr>
          <a:xfrm>
            <a:off x="212181" y="970425"/>
            <a:ext cx="8383001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 dirty="0"/>
              <a:t>[CVPR 2018] Squeeze-and-Excitation Networks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/>
              <a:t>기존에 제안된 모델들에 대해 </a:t>
            </a:r>
            <a:r>
              <a:rPr lang="en-US" altLang="ko-KR" b="1" dirty="0"/>
              <a:t>Channel attention</a:t>
            </a:r>
            <a:r>
              <a:rPr lang="ko-KR" altLang="en-US" b="1" dirty="0"/>
              <a:t>을 적용하여 결과 제시</a:t>
            </a:r>
            <a:endParaRPr lang="en-US" altLang="ko-KR" b="1" dirty="0"/>
          </a:p>
        </p:txBody>
      </p:sp>
      <p:sp>
        <p:nvSpPr>
          <p:cNvPr id="8" name="슬라이드 번호 개체 틀 3">
            <a:extLst>
              <a:ext uri="{FF2B5EF4-FFF2-40B4-BE49-F238E27FC236}">
                <a16:creationId xmlns:a16="http://schemas.microsoft.com/office/drawing/2014/main" id="{E1B7A6D4-C148-4DB1-8085-60564B429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518B812-0B38-4C45-9828-A6E4D84B3A5F}" type="slidenum">
              <a:rPr lang="ko-KR" altLang="en-US" smtClean="0"/>
              <a:t>18</a:t>
            </a:fld>
            <a:endParaRPr lang="ko-KR" alt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93D8A57-31E7-4FC4-81B8-161D684E5255}"/>
              </a:ext>
            </a:extLst>
          </p:cNvPr>
          <p:cNvGrpSpPr/>
          <p:nvPr/>
        </p:nvGrpSpPr>
        <p:grpSpPr>
          <a:xfrm>
            <a:off x="690758" y="2159609"/>
            <a:ext cx="10810484" cy="2819430"/>
            <a:chOff x="2766155" y="3277964"/>
            <a:chExt cx="7216045" cy="1881982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4EF4A516-CAAD-4231-A058-4A3025A0F7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78777"/>
            <a:stretch/>
          </p:blipFill>
          <p:spPr>
            <a:xfrm>
              <a:off x="2766155" y="3277964"/>
              <a:ext cx="1876965" cy="1881982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4CB02309-8D2F-4A5B-8064-F8C6F05E8E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9547" r="83"/>
            <a:stretch/>
          </p:blipFill>
          <p:spPr>
            <a:xfrm>
              <a:off x="4643120" y="3277964"/>
              <a:ext cx="5339080" cy="1881982"/>
            </a:xfrm>
            <a:prstGeom prst="rect">
              <a:avLst/>
            </a:prstGeom>
          </p:spPr>
        </p:pic>
      </p:grp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D4F88A80-6807-4ADD-8348-5CCA791A35E2}"/>
              </a:ext>
            </a:extLst>
          </p:cNvPr>
          <p:cNvSpPr/>
          <p:nvPr/>
        </p:nvSpPr>
        <p:spPr>
          <a:xfrm>
            <a:off x="6014720" y="2477011"/>
            <a:ext cx="1026160" cy="2502028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8402A3F8-8C3F-4020-8B9B-86EDD5F19E01}"/>
              </a:ext>
            </a:extLst>
          </p:cNvPr>
          <p:cNvSpPr/>
          <p:nvPr/>
        </p:nvSpPr>
        <p:spPr>
          <a:xfrm>
            <a:off x="10220960" y="2477011"/>
            <a:ext cx="1216648" cy="2502028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A6D9553C-81AC-4BD2-9179-FCEBEAE5DCE8}"/>
              </a:ext>
            </a:extLst>
          </p:cNvPr>
          <p:cNvCxnSpPr>
            <a:cxnSpLocks/>
            <a:stCxn id="11" idx="2"/>
            <a:endCxn id="12" idx="2"/>
          </p:cNvCxnSpPr>
          <p:nvPr/>
        </p:nvCxnSpPr>
        <p:spPr>
          <a:xfrm rot="16200000" flipH="1">
            <a:off x="8678542" y="2828297"/>
            <a:ext cx="12700" cy="4301484"/>
          </a:xfrm>
          <a:prstGeom prst="bentConnector3">
            <a:avLst>
              <a:gd name="adj1" fmla="val 1800000"/>
            </a:avLst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E2B1EF8-CE31-47F9-86F2-F513065BE403}"/>
              </a:ext>
            </a:extLst>
          </p:cNvPr>
          <p:cNvSpPr txBox="1"/>
          <p:nvPr/>
        </p:nvSpPr>
        <p:spPr>
          <a:xfrm>
            <a:off x="7161443" y="5479853"/>
            <a:ext cx="3199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accent2"/>
                </a:solidFill>
              </a:rPr>
              <a:t>복잡도는 거의 증가되지 않음</a:t>
            </a:r>
          </a:p>
        </p:txBody>
      </p:sp>
      <p:pic>
        <p:nvPicPr>
          <p:cNvPr id="5" name="그림 4" descr="텍스트, 영수증, 폰트, 화이트이(가) 표시된 사진&#10;&#10;자동 생성된 설명">
            <a:extLst>
              <a:ext uri="{FF2B5EF4-FFF2-40B4-BE49-F238E27FC236}">
                <a16:creationId xmlns:a16="http://schemas.microsoft.com/office/drawing/2014/main" id="{FA19E018-7984-F17B-268E-7E3FA62748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754" y="5090422"/>
            <a:ext cx="5262246" cy="1154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1587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E22E34-5517-4342-871D-1845633A9B4D}"/>
              </a:ext>
            </a:extLst>
          </p:cNvPr>
          <p:cNvSpPr txBox="1"/>
          <p:nvPr/>
        </p:nvSpPr>
        <p:spPr>
          <a:xfrm>
            <a:off x="173725" y="269456"/>
            <a:ext cx="41665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/>
              <a:t>딥러닝 모델 구성요소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2344D0C2-E48B-46BB-ADE1-BB6EE8B9B00A}"/>
              </a:ext>
            </a:extLst>
          </p:cNvPr>
          <p:cNvSpPr txBox="1"/>
          <p:nvPr/>
        </p:nvSpPr>
        <p:spPr>
          <a:xfrm>
            <a:off x="212181" y="970425"/>
            <a:ext cx="4442242" cy="17030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 dirty="0"/>
              <a:t>Skip connection (</a:t>
            </a:r>
            <a:r>
              <a:rPr lang="en-US" altLang="ko-KR" b="1" dirty="0" err="1"/>
              <a:t>ResNet</a:t>
            </a:r>
            <a:r>
              <a:rPr lang="en-US" altLang="ko-KR" b="1" dirty="0"/>
              <a:t>, 2015)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 dirty="0"/>
              <a:t>Dense connection (</a:t>
            </a:r>
            <a:r>
              <a:rPr lang="en-US" altLang="ko-KR" b="1" dirty="0" err="1"/>
              <a:t>DenseNet</a:t>
            </a:r>
            <a:r>
              <a:rPr lang="en-US" altLang="ko-KR" b="1" dirty="0"/>
              <a:t>, 2017)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 dirty="0"/>
              <a:t>Channel attention (</a:t>
            </a:r>
            <a:r>
              <a:rPr lang="en-US" altLang="ko-KR" b="1" dirty="0" err="1"/>
              <a:t>SENet</a:t>
            </a:r>
            <a:r>
              <a:rPr lang="en-US" altLang="ko-KR" b="1" dirty="0"/>
              <a:t>, 2018)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 dirty="0">
                <a:solidFill>
                  <a:srgbClr val="0000FF"/>
                </a:solidFill>
              </a:rPr>
              <a:t>Bottleneck Layer</a:t>
            </a:r>
          </a:p>
        </p:txBody>
      </p:sp>
      <p:sp>
        <p:nvSpPr>
          <p:cNvPr id="8" name="슬라이드 번호 개체 틀 3">
            <a:extLst>
              <a:ext uri="{FF2B5EF4-FFF2-40B4-BE49-F238E27FC236}">
                <a16:creationId xmlns:a16="http://schemas.microsoft.com/office/drawing/2014/main" id="{E1B7A6D4-C148-4DB1-8085-60564B429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518B812-0B38-4C45-9828-A6E4D84B3A5F}" type="slidenum">
              <a:rPr lang="ko-KR" altLang="en-US" smtClean="0"/>
              <a:t>19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315537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E22E34-5517-4342-871D-1845633A9B4D}"/>
              </a:ext>
            </a:extLst>
          </p:cNvPr>
          <p:cNvSpPr txBox="1"/>
          <p:nvPr/>
        </p:nvSpPr>
        <p:spPr>
          <a:xfrm>
            <a:off x="173725" y="269456"/>
            <a:ext cx="49872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rgbClr val="0000FF"/>
                </a:solidFill>
              </a:rPr>
              <a:t>딥러닝 주요모델 구성요소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2344D0C2-E48B-46BB-ADE1-BB6EE8B9B00A}"/>
              </a:ext>
            </a:extLst>
          </p:cNvPr>
          <p:cNvSpPr txBox="1"/>
          <p:nvPr/>
        </p:nvSpPr>
        <p:spPr>
          <a:xfrm>
            <a:off x="212181" y="970425"/>
            <a:ext cx="4442242" cy="17030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 dirty="0">
                <a:solidFill>
                  <a:srgbClr val="0000CC"/>
                </a:solidFill>
              </a:rPr>
              <a:t>Skip connection (</a:t>
            </a:r>
            <a:r>
              <a:rPr lang="en-US" altLang="ko-KR" b="1" dirty="0" err="1">
                <a:solidFill>
                  <a:srgbClr val="0000CC"/>
                </a:solidFill>
              </a:rPr>
              <a:t>ResNet</a:t>
            </a:r>
            <a:r>
              <a:rPr lang="en-US" altLang="ko-KR" b="1" dirty="0">
                <a:solidFill>
                  <a:srgbClr val="0000CC"/>
                </a:solidFill>
              </a:rPr>
              <a:t>, 2015)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 dirty="0"/>
              <a:t>Dense connection (</a:t>
            </a:r>
            <a:r>
              <a:rPr lang="en-US" altLang="ko-KR" b="1" dirty="0" err="1"/>
              <a:t>DenseNet</a:t>
            </a:r>
            <a:r>
              <a:rPr lang="en-US" altLang="ko-KR" b="1" dirty="0"/>
              <a:t>, 2017)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 dirty="0"/>
              <a:t>Channel attention (</a:t>
            </a:r>
            <a:r>
              <a:rPr lang="en-US" altLang="ko-KR" b="1" dirty="0" err="1"/>
              <a:t>SENet</a:t>
            </a:r>
            <a:r>
              <a:rPr lang="en-US" altLang="ko-KR" b="1" dirty="0"/>
              <a:t>, 2018)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 dirty="0"/>
              <a:t>Bottleneck Layer</a:t>
            </a:r>
          </a:p>
        </p:txBody>
      </p:sp>
      <p:sp>
        <p:nvSpPr>
          <p:cNvPr id="8" name="슬라이드 번호 개체 틀 3">
            <a:extLst>
              <a:ext uri="{FF2B5EF4-FFF2-40B4-BE49-F238E27FC236}">
                <a16:creationId xmlns:a16="http://schemas.microsoft.com/office/drawing/2014/main" id="{E1B7A6D4-C148-4DB1-8085-60564B429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518B812-0B38-4C45-9828-A6E4D84B3A5F}" type="slidenum">
              <a:rPr lang="ko-KR" altLang="en-US" smtClean="0"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857085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7250E6D-55D9-42FA-AFFA-CC6CD806E69B}"/>
              </a:ext>
            </a:extLst>
          </p:cNvPr>
          <p:cNvSpPr txBox="1"/>
          <p:nvPr/>
        </p:nvSpPr>
        <p:spPr>
          <a:xfrm>
            <a:off x="116596" y="531621"/>
            <a:ext cx="1127889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Bottleneck</a:t>
            </a:r>
            <a:r>
              <a:rPr kumimoji="0" lang="ko-KR" altLang="en-US" sz="2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 </a:t>
            </a:r>
            <a:r>
              <a:rPr kumimoji="0" lang="en-US" altLang="ko-KR" sz="2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Layer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AB29A6-19E7-46EA-8752-0E8CEDFE8ED1}"/>
              </a:ext>
            </a:extLst>
          </p:cNvPr>
          <p:cNvSpPr txBox="1"/>
          <p:nvPr/>
        </p:nvSpPr>
        <p:spPr>
          <a:xfrm>
            <a:off x="116596" y="1252745"/>
            <a:ext cx="7447873" cy="7853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1x1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 </a:t>
            </a:r>
            <a:r>
              <a:rPr kumimoji="0" lang="ko-KR" alt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컨볼루션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 사용 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/>
                <a:cs typeface="+mn-cs"/>
                <a:sym typeface="Wingdings" panose="05000000000000000000" pitchFamily="2" charset="2"/>
              </a:rPr>
              <a:t> feature map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/>
                <a:cs typeface="+mn-cs"/>
                <a:sym typeface="Wingdings" panose="05000000000000000000" pitchFamily="2" charset="2"/>
              </a:rPr>
              <a:t>의 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/>
                <a:cs typeface="+mn-cs"/>
                <a:sym typeface="Wingdings" panose="05000000000000000000" pitchFamily="2" charset="2"/>
              </a:rPr>
              <a:t>channel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/>
                <a:cs typeface="+mn-cs"/>
                <a:sym typeface="Wingdings" panose="05000000000000000000" pitchFamily="2" charset="2"/>
              </a:rPr>
              <a:t>개수를 줄이는 목적으로 사용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8B1EF1-EAD3-4D33-AC31-85E7BC5E7782}"/>
              </a:ext>
            </a:extLst>
          </p:cNvPr>
          <p:cNvSpPr txBox="1"/>
          <p:nvPr/>
        </p:nvSpPr>
        <p:spPr>
          <a:xfrm>
            <a:off x="0" y="6521624"/>
            <a:ext cx="201850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Ref)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https://bskyvision.com/539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pic>
        <p:nvPicPr>
          <p:cNvPr id="50178" name="Picture 2">
            <a:extLst>
              <a:ext uri="{FF2B5EF4-FFF2-40B4-BE49-F238E27FC236}">
                <a16:creationId xmlns:a16="http://schemas.microsoft.com/office/drawing/2014/main" id="{5BD67CF0-8F07-4A73-A3FC-123CEC5BA5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966" y="2280171"/>
            <a:ext cx="5193568" cy="3805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3F240FB-EC1C-42CF-AC32-A4CA1D00B4DB}"/>
              </a:ext>
            </a:extLst>
          </p:cNvPr>
          <p:cNvSpPr txBox="1"/>
          <p:nvPr/>
        </p:nvSpPr>
        <p:spPr>
          <a:xfrm>
            <a:off x="6434914" y="2456334"/>
            <a:ext cx="5757086" cy="3351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Num. of Parameters: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 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[(5 x 5 x 480) + 1] x 48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A5A7DF-7C63-489D-A54E-E662335B23D6}"/>
              </a:ext>
            </a:extLst>
          </p:cNvPr>
          <p:cNvSpPr txBox="1"/>
          <p:nvPr/>
        </p:nvSpPr>
        <p:spPr>
          <a:xfrm>
            <a:off x="6434914" y="4558184"/>
            <a:ext cx="5757086" cy="3351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Num. of Parameters: 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[(1 x 1 x 480) + 1] x 16 + [(5 x 5 x 16) + 1] x 48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44948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1E7A21-9D23-495A-E40B-7F603F6786B8}"/>
              </a:ext>
            </a:extLst>
          </p:cNvPr>
          <p:cNvSpPr txBox="1"/>
          <p:nvPr/>
        </p:nvSpPr>
        <p:spPr>
          <a:xfrm>
            <a:off x="116596" y="531621"/>
            <a:ext cx="1127889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Summary: </a:t>
            </a:r>
            <a:r>
              <a:rPr kumimoji="0" lang="ko-KR" altLang="en-US" sz="2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딥러닝 주요모델 구성요소</a:t>
            </a:r>
            <a:endParaRPr kumimoji="0" lang="en-US" altLang="ko-KR" sz="2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601EF7-5691-58C5-DC39-A8AD69121670}"/>
              </a:ext>
            </a:extLst>
          </p:cNvPr>
          <p:cNvSpPr txBox="1"/>
          <p:nvPr/>
        </p:nvSpPr>
        <p:spPr>
          <a:xfrm>
            <a:off x="0" y="1076899"/>
            <a:ext cx="4442242" cy="12875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Skip connection (</a:t>
            </a:r>
            <a:r>
              <a:rPr kumimoji="0" lang="en-US" altLang="ko-KR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ResNet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, 2015)</a:t>
            </a:r>
          </a:p>
          <a:p>
            <a:pPr marL="342900" marR="0" lvl="0" indent="-3429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Dense connection (</a:t>
            </a:r>
            <a:r>
              <a:rPr kumimoji="0" lang="en-US" altLang="ko-KR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DenseNet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, 2017)</a:t>
            </a:r>
          </a:p>
          <a:p>
            <a:pPr marL="342900" marR="0" lvl="0" indent="-3429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Channel attention (</a:t>
            </a:r>
            <a:r>
              <a:rPr kumimoji="0" lang="en-US" altLang="ko-KR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SENet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, 2018)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EA002F9-D0A0-89EC-C78A-8978498FD9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27" y="3894661"/>
            <a:ext cx="3496378" cy="179845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147A667-29D2-7657-E5A1-EA78374449F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3877" y="3349539"/>
            <a:ext cx="3286389" cy="267825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B4B94E9-2684-59BC-4806-BF9A8AC1BCD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494" t="12451"/>
          <a:stretch/>
        </p:blipFill>
        <p:spPr>
          <a:xfrm>
            <a:off x="7502769" y="3598216"/>
            <a:ext cx="4538845" cy="2182885"/>
          </a:xfrm>
          <a:prstGeom prst="rect">
            <a:avLst/>
          </a:prstGeom>
        </p:spPr>
      </p:pic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101A75F-5A49-FB84-6CFB-E641DAEA584C}"/>
              </a:ext>
            </a:extLst>
          </p:cNvPr>
          <p:cNvCxnSpPr/>
          <p:nvPr/>
        </p:nvCxnSpPr>
        <p:spPr>
          <a:xfrm>
            <a:off x="4097215" y="3030415"/>
            <a:ext cx="0" cy="34055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1854506-8D1F-2509-EDD4-AB206F2883F4}"/>
              </a:ext>
            </a:extLst>
          </p:cNvPr>
          <p:cNvCxnSpPr/>
          <p:nvPr/>
        </p:nvCxnSpPr>
        <p:spPr>
          <a:xfrm>
            <a:off x="7440266" y="3030415"/>
            <a:ext cx="0" cy="34055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5B4C102-DEF8-8AD5-BB98-F0F1954B5F25}"/>
              </a:ext>
            </a:extLst>
          </p:cNvPr>
          <p:cNvSpPr txBox="1"/>
          <p:nvPr/>
        </p:nvSpPr>
        <p:spPr>
          <a:xfrm>
            <a:off x="0" y="3065208"/>
            <a:ext cx="18533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Skip connection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474CDD5-D130-3BF6-9194-229BCCE98F30}"/>
              </a:ext>
            </a:extLst>
          </p:cNvPr>
          <p:cNvSpPr txBox="1"/>
          <p:nvPr/>
        </p:nvSpPr>
        <p:spPr>
          <a:xfrm>
            <a:off x="4091375" y="3065208"/>
            <a:ext cx="20120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Dense connection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A78AFB-39BC-6F7A-7534-D11083876E29}"/>
              </a:ext>
            </a:extLst>
          </p:cNvPr>
          <p:cNvSpPr txBox="1"/>
          <p:nvPr/>
        </p:nvSpPr>
        <p:spPr>
          <a:xfrm>
            <a:off x="7440266" y="3065208"/>
            <a:ext cx="19816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Channel attention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612486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9AF63EA9-9842-BB05-BB75-F7A4511AAB42}"/>
              </a:ext>
            </a:extLst>
          </p:cNvPr>
          <p:cNvSpPr txBox="1">
            <a:spLocks/>
          </p:cNvSpPr>
          <p:nvPr/>
        </p:nvSpPr>
        <p:spPr>
          <a:xfrm>
            <a:off x="510619" y="250384"/>
            <a:ext cx="9144000" cy="5461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b="1" cap="small" dirty="0"/>
              <a:t>Review (Part1 MLP)</a:t>
            </a:r>
            <a:endParaRPr lang="ko-KR" altLang="en-US" sz="2400" b="1" cap="small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1B950E9-FF65-10BD-B674-419C8BE1CE47}"/>
              </a:ext>
            </a:extLst>
          </p:cNvPr>
          <p:cNvSpPr txBox="1">
            <a:spLocks/>
          </p:cNvSpPr>
          <p:nvPr/>
        </p:nvSpPr>
        <p:spPr>
          <a:xfrm>
            <a:off x="602058" y="880304"/>
            <a:ext cx="11263677" cy="41793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b="1" dirty="0"/>
              <a:t>MLP(FC Layer) Forward Propagation: </a:t>
            </a:r>
            <a:r>
              <a:rPr lang="en-US" altLang="ko-KR" sz="1600" b="1" dirty="0">
                <a:solidFill>
                  <a:srgbClr val="0000CC"/>
                </a:solidFill>
              </a:rPr>
              <a:t>Perceptron, Activation Functions, L1/L2 Loss Functions w/ Regularization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b="1" dirty="0"/>
              <a:t>MLP(FC Layer) Backward Propagation: </a:t>
            </a:r>
            <a:r>
              <a:rPr lang="en-US" altLang="ko-KR" sz="1600" b="1" dirty="0">
                <a:solidFill>
                  <a:srgbClr val="0000CC"/>
                </a:solidFill>
              </a:rPr>
              <a:t>Gradient Descent(GD) Method w/ Various Optimizations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b="1" dirty="0"/>
              <a:t>Various Techniques &amp; Implementations</a:t>
            </a: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0000CC"/>
                </a:solidFill>
              </a:rPr>
              <a:t>     - Overfitting Problem</a:t>
            </a: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0000CC"/>
                </a:solidFill>
              </a:rPr>
              <a:t>     - Data Argumentation</a:t>
            </a: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0000CC"/>
                </a:solidFill>
              </a:rPr>
              <a:t>     - Drop-out</a:t>
            </a: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0000CC"/>
                </a:solidFill>
              </a:rPr>
              <a:t>     - Vanishing Gradient</a:t>
            </a: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0000CC"/>
                </a:solidFill>
              </a:rPr>
              <a:t>     - Various Hyper-parament Control (Ex., Adaptive Learning Rate, mini-batch, epoch, </a:t>
            </a:r>
            <a:r>
              <a:rPr lang="en-US" altLang="ko-KR" sz="1600" b="1" dirty="0" err="1">
                <a:solidFill>
                  <a:srgbClr val="0000CC"/>
                </a:solidFill>
              </a:rPr>
              <a:t>etc</a:t>
            </a:r>
            <a:r>
              <a:rPr lang="en-US" altLang="ko-KR" sz="1600" b="1" dirty="0">
                <a:solidFill>
                  <a:srgbClr val="0000CC"/>
                </a:solidFill>
              </a:rPr>
              <a:t>…)</a:t>
            </a: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0000CC"/>
                </a:solidFill>
              </a:rPr>
              <a:t>     - Ablation Works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ko-KR" altLang="en-US" sz="1600" b="1" cap="small" dirty="0"/>
          </a:p>
        </p:txBody>
      </p:sp>
    </p:spTree>
    <p:extLst>
      <p:ext uri="{BB962C8B-B14F-4D97-AF65-F5344CB8AC3E}">
        <p14:creationId xmlns:p14="http://schemas.microsoft.com/office/powerpoint/2010/main" val="42697597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9AF63EA9-9842-BB05-BB75-F7A4511AAB42}"/>
              </a:ext>
            </a:extLst>
          </p:cNvPr>
          <p:cNvSpPr txBox="1">
            <a:spLocks/>
          </p:cNvSpPr>
          <p:nvPr/>
        </p:nvSpPr>
        <p:spPr>
          <a:xfrm>
            <a:off x="510619" y="250384"/>
            <a:ext cx="9144000" cy="5461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b="1" cap="small" dirty="0"/>
              <a:t>Review (Part2 CNN)</a:t>
            </a:r>
            <a:endParaRPr lang="ko-KR" altLang="en-US" sz="2400" b="1" cap="small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1B950E9-FF65-10BD-B674-419C8BE1CE47}"/>
              </a:ext>
            </a:extLst>
          </p:cNvPr>
          <p:cNvSpPr txBox="1">
            <a:spLocks/>
          </p:cNvSpPr>
          <p:nvPr/>
        </p:nvSpPr>
        <p:spPr>
          <a:xfrm>
            <a:off x="602058" y="880304"/>
            <a:ext cx="10909221" cy="22134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endParaRPr lang="en-US" altLang="ko-KR" sz="1600" b="1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b="1" dirty="0"/>
              <a:t>CNN Forward Propagation: </a:t>
            </a:r>
            <a:r>
              <a:rPr lang="en-US" altLang="ko-KR" sz="1600" b="1" dirty="0">
                <a:solidFill>
                  <a:srgbClr val="0000CC"/>
                </a:solidFill>
              </a:rPr>
              <a:t>Convolution, Max/Avg Pooling, Padding, Stride, Kernel(Filter)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b="1" dirty="0">
                <a:solidFill>
                  <a:srgbClr val="FF0000"/>
                </a:solidFill>
              </a:rPr>
              <a:t>CNN Backward Propagation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b="1" dirty="0"/>
              <a:t>CNN Network Design Schemes: </a:t>
            </a:r>
            <a:r>
              <a:rPr lang="en-US" altLang="ko-KR" sz="1600" b="1" dirty="0">
                <a:solidFill>
                  <a:srgbClr val="0000CC"/>
                </a:solidFill>
              </a:rPr>
              <a:t>SKIP Connection, Dense Connection, Channel Attention, Bottleneck Layer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b="1" dirty="0"/>
              <a:t>CNN Implementation: LeNet5, VGG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b="1" dirty="0"/>
              <a:t>Popular CNN Networks: LeNet5, </a:t>
            </a:r>
            <a:r>
              <a:rPr lang="en-US" altLang="ko-KR" sz="1600" b="1" dirty="0" err="1"/>
              <a:t>AlexNet</a:t>
            </a:r>
            <a:r>
              <a:rPr lang="en-US" altLang="ko-KR" sz="1600" b="1" dirty="0"/>
              <a:t>, VGG, </a:t>
            </a:r>
            <a:r>
              <a:rPr lang="en-US" altLang="ko-KR" sz="1600" b="1" dirty="0" err="1"/>
              <a:t>ResNet</a:t>
            </a:r>
            <a:endParaRPr lang="en-US" altLang="ko-KR" sz="1600" b="1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00" b="1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00" b="1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00" b="1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ko-KR" altLang="en-US" sz="1600" b="1" cap="small" dirty="0"/>
          </a:p>
        </p:txBody>
      </p:sp>
    </p:spTree>
    <p:extLst>
      <p:ext uri="{BB962C8B-B14F-4D97-AF65-F5344CB8AC3E}">
        <p14:creationId xmlns:p14="http://schemas.microsoft.com/office/powerpoint/2010/main" val="6671510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56D649-B13D-3516-6C2A-E187F79FB86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sz="5400" b="1" dirty="0"/>
              <a:t>CNN 1D </a:t>
            </a:r>
            <a:r>
              <a:rPr lang="en-US" altLang="ko-KR" sz="5400" b="1" cap="small" dirty="0"/>
              <a:t>Backpropagation</a:t>
            </a:r>
            <a:endParaRPr lang="ko-KR" altLang="en-US" sz="5400" b="1" cap="small" dirty="0"/>
          </a:p>
        </p:txBody>
      </p:sp>
    </p:spTree>
    <p:extLst>
      <p:ext uri="{BB962C8B-B14F-4D97-AF65-F5344CB8AC3E}">
        <p14:creationId xmlns:p14="http://schemas.microsoft.com/office/powerpoint/2010/main" val="23507052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2EF2E718-6463-0756-73C7-1D43900F73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941" y="563717"/>
            <a:ext cx="3764200" cy="2748009"/>
          </a:xfrm>
          <a:prstGeom prst="rect">
            <a:avLst/>
          </a:prstGeom>
        </p:spPr>
      </p:pic>
      <p:sp>
        <p:nvSpPr>
          <p:cNvPr id="9" name="제목 1">
            <a:extLst>
              <a:ext uri="{FF2B5EF4-FFF2-40B4-BE49-F238E27FC236}">
                <a16:creationId xmlns:a16="http://schemas.microsoft.com/office/drawing/2014/main" id="{9AF63EA9-9842-BB05-BB75-F7A4511AAB42}"/>
              </a:ext>
            </a:extLst>
          </p:cNvPr>
          <p:cNvSpPr txBox="1">
            <a:spLocks/>
          </p:cNvSpPr>
          <p:nvPr/>
        </p:nvSpPr>
        <p:spPr>
          <a:xfrm>
            <a:off x="510619" y="250384"/>
            <a:ext cx="9144000" cy="5461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/>
              <a:t>CNN </a:t>
            </a:r>
            <a:r>
              <a:rPr lang="en-US" altLang="ko-KR" sz="2400" b="1" cap="small" dirty="0"/>
              <a:t>2D Convolution Operation (Forward Propagation@S1/P0)</a:t>
            </a:r>
            <a:endParaRPr lang="ko-KR" altLang="en-US" sz="2400" b="1" cap="small" dirty="0"/>
          </a:p>
        </p:txBody>
      </p:sp>
    </p:spTree>
    <p:extLst>
      <p:ext uri="{BB962C8B-B14F-4D97-AF65-F5344CB8AC3E}">
        <p14:creationId xmlns:p14="http://schemas.microsoft.com/office/powerpoint/2010/main" val="29268195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9AF63EA9-9842-BB05-BB75-F7A4511AAB42}"/>
              </a:ext>
            </a:extLst>
          </p:cNvPr>
          <p:cNvSpPr txBox="1">
            <a:spLocks/>
          </p:cNvSpPr>
          <p:nvPr/>
        </p:nvSpPr>
        <p:spPr>
          <a:xfrm>
            <a:off x="510619" y="250384"/>
            <a:ext cx="9144000" cy="5461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/>
              <a:t>CNN </a:t>
            </a:r>
            <a:r>
              <a:rPr lang="en-US" altLang="ko-KR" sz="2400" b="1" cap="small" dirty="0"/>
              <a:t>1D Convolution Operation (Forward Pass@S1/P0)</a:t>
            </a:r>
            <a:endParaRPr lang="ko-KR" altLang="en-US" sz="2400" b="1" cap="small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DD88DAD-B673-FD5B-4BD4-0DB14BD36E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493" y="796565"/>
            <a:ext cx="5170598" cy="184789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3C2108C-9C43-93AA-04CA-A5DA79C2F4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351" y="2644456"/>
            <a:ext cx="5170598" cy="210122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B0D61A8-2DE7-7E8D-8A16-FF65B73864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646" y="4664789"/>
            <a:ext cx="5170598" cy="2153664"/>
          </a:xfrm>
          <a:prstGeom prst="rect">
            <a:avLst/>
          </a:prstGeom>
        </p:spPr>
      </p:pic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2BBB7CAE-4037-5879-73DB-F7C468DB7D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323" y="3137854"/>
            <a:ext cx="3962400" cy="1114425"/>
          </a:xfrm>
          <a:prstGeom prst="rect">
            <a:avLst/>
          </a:prstGeom>
          <a:solidFill>
            <a:srgbClr val="FFFF00"/>
          </a:solidFill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EEAAE8B8-56AD-03FC-5CC5-8A5908237471}"/>
              </a:ext>
            </a:extLst>
          </p:cNvPr>
          <p:cNvSpPr/>
          <p:nvPr/>
        </p:nvSpPr>
        <p:spPr>
          <a:xfrm>
            <a:off x="3877733" y="1354667"/>
            <a:ext cx="412045" cy="27701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46F5268-46D8-B073-CDB8-C9B86D04F510}"/>
              </a:ext>
            </a:extLst>
          </p:cNvPr>
          <p:cNvSpPr/>
          <p:nvPr/>
        </p:nvSpPr>
        <p:spPr>
          <a:xfrm>
            <a:off x="3877733" y="3695066"/>
            <a:ext cx="412045" cy="27701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7441DC2-6941-237B-B63E-DF77B971A0D3}"/>
              </a:ext>
            </a:extLst>
          </p:cNvPr>
          <p:cNvSpPr/>
          <p:nvPr/>
        </p:nvSpPr>
        <p:spPr>
          <a:xfrm>
            <a:off x="3877732" y="5992416"/>
            <a:ext cx="412045" cy="27701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14096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9AF63EA9-9842-BB05-BB75-F7A4511AAB42}"/>
              </a:ext>
            </a:extLst>
          </p:cNvPr>
          <p:cNvSpPr txBox="1">
            <a:spLocks/>
          </p:cNvSpPr>
          <p:nvPr/>
        </p:nvSpPr>
        <p:spPr>
          <a:xfrm>
            <a:off x="510619" y="250384"/>
            <a:ext cx="9144000" cy="5461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/>
              <a:t>CNN </a:t>
            </a:r>
            <a:r>
              <a:rPr lang="en-US" altLang="ko-KR" sz="2400" b="1" cap="small" dirty="0"/>
              <a:t>1D Convolution Operation </a:t>
            </a:r>
            <a:r>
              <a:rPr lang="en-US" altLang="ko-KR" sz="2400" b="1" cap="small" dirty="0">
                <a:solidFill>
                  <a:srgbClr val="FF0000"/>
                </a:solidFill>
              </a:rPr>
              <a:t>(Backpropagation)</a:t>
            </a:r>
            <a:endParaRPr lang="ko-KR" altLang="en-US" sz="2400" b="1" cap="small" dirty="0">
              <a:solidFill>
                <a:srgbClr val="FF0000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B553F19-8A83-13B2-037A-57205AE5B7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649" y="789514"/>
            <a:ext cx="4505325" cy="24003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5413A99-F18B-7500-BED6-EBA143FE70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9042" y="785733"/>
            <a:ext cx="6070539" cy="4258277"/>
          </a:xfrm>
          <a:prstGeom prst="rect">
            <a:avLst/>
          </a:prstGeom>
        </p:spPr>
      </p:pic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63A2DA96-E9AF-53DE-AA81-D431487A58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05638" y="5044010"/>
            <a:ext cx="1891324" cy="366257"/>
          </a:xfrm>
        </p:spPr>
        <p:txBody>
          <a:bodyPr>
            <a:normAutofit fontScale="92500" lnSpcReduction="20000"/>
          </a:bodyPr>
          <a:lstStyle/>
          <a:p>
            <a:pPr marL="457200" lvl="1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0000CC"/>
                </a:solidFill>
              </a:rPr>
              <a:t>Local Gradient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b="1" dirty="0">
              <a:solidFill>
                <a:srgbClr val="0000CC"/>
              </a:solidFill>
            </a:endParaRPr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399AD44F-2858-7F9D-438E-8374C4D25658}"/>
              </a:ext>
            </a:extLst>
          </p:cNvPr>
          <p:cNvSpPr txBox="1">
            <a:spLocks/>
          </p:cNvSpPr>
          <p:nvPr/>
        </p:nvSpPr>
        <p:spPr>
          <a:xfrm>
            <a:off x="3413708" y="3084521"/>
            <a:ext cx="1891324" cy="36625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sz="1400" b="1" dirty="0">
                <a:solidFill>
                  <a:srgbClr val="0000CC"/>
                </a:solidFill>
              </a:rPr>
              <a:t>Global Gradient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b="1" dirty="0">
              <a:solidFill>
                <a:srgbClr val="0000CC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9BCE1D1-4DC0-8E06-BE0A-FDB8840BDB6F}"/>
              </a:ext>
            </a:extLst>
          </p:cNvPr>
          <p:cNvSpPr/>
          <p:nvPr/>
        </p:nvSpPr>
        <p:spPr>
          <a:xfrm>
            <a:off x="4320792" y="1712647"/>
            <a:ext cx="412045" cy="1068881"/>
          </a:xfrm>
          <a:prstGeom prst="rect">
            <a:avLst/>
          </a:prstGeom>
          <a:noFill/>
          <a:ln w="1905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DD1BBA-C1B1-04E7-5C43-5C23157C2888}"/>
              </a:ext>
            </a:extLst>
          </p:cNvPr>
          <p:cNvSpPr/>
          <p:nvPr/>
        </p:nvSpPr>
        <p:spPr>
          <a:xfrm>
            <a:off x="8546927" y="1229895"/>
            <a:ext cx="1505998" cy="3741813"/>
          </a:xfrm>
          <a:prstGeom prst="rect">
            <a:avLst/>
          </a:prstGeom>
          <a:noFill/>
          <a:ln w="1905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E86C9B2F-56E3-7A44-4259-B151B2C585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050" y="5145301"/>
            <a:ext cx="5534025" cy="1390650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37725428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8720AFD-29B1-6985-567D-EB4A8E2503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0695" y="1130182"/>
            <a:ext cx="7950609" cy="4597636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773859E5-DC79-EDC4-C43F-978001DBB630}"/>
              </a:ext>
            </a:extLst>
          </p:cNvPr>
          <p:cNvSpPr txBox="1">
            <a:spLocks/>
          </p:cNvSpPr>
          <p:nvPr/>
        </p:nvSpPr>
        <p:spPr>
          <a:xfrm>
            <a:off x="510619" y="250384"/>
            <a:ext cx="9144000" cy="5461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cap="small" dirty="0"/>
              <a:t>Backpropagation: MLP vs. CNN</a:t>
            </a:r>
            <a:endParaRPr lang="ko-KR" altLang="en-US" sz="2400" b="1" cap="small" dirty="0"/>
          </a:p>
        </p:txBody>
      </p:sp>
    </p:spTree>
    <p:extLst>
      <p:ext uri="{BB962C8B-B14F-4D97-AF65-F5344CB8AC3E}">
        <p14:creationId xmlns:p14="http://schemas.microsoft.com/office/powerpoint/2010/main" val="11395215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9AF63EA9-9842-BB05-BB75-F7A4511AAB42}"/>
              </a:ext>
            </a:extLst>
          </p:cNvPr>
          <p:cNvSpPr txBox="1">
            <a:spLocks/>
          </p:cNvSpPr>
          <p:nvPr/>
        </p:nvSpPr>
        <p:spPr>
          <a:xfrm>
            <a:off x="510619" y="250384"/>
            <a:ext cx="9144000" cy="5461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/>
              <a:t>CNN </a:t>
            </a:r>
            <a:r>
              <a:rPr lang="en-US" altLang="ko-KR" sz="2400" b="1" cap="small" dirty="0"/>
              <a:t>1D Convolution Operation (Forward Pass@S1/P0)</a:t>
            </a:r>
            <a:endParaRPr lang="ko-KR" altLang="en-US" sz="2400" b="1" cap="small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DD88DAD-B673-FD5B-4BD4-0DB14BD36E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493" y="796565"/>
            <a:ext cx="5170598" cy="184789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3C2108C-9C43-93AA-04CA-A5DA79C2F4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351" y="2644456"/>
            <a:ext cx="5170598" cy="210122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B0D61A8-2DE7-7E8D-8A16-FF65B73864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121" y="4664789"/>
            <a:ext cx="5170598" cy="2153664"/>
          </a:xfrm>
          <a:prstGeom prst="rect">
            <a:avLst/>
          </a:prstGeom>
        </p:spPr>
      </p:pic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2BBB7CAE-4037-5879-73DB-F7C468DB7D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323" y="3137854"/>
            <a:ext cx="3962400" cy="1114425"/>
          </a:xfrm>
          <a:prstGeom prst="rect">
            <a:avLst/>
          </a:prstGeom>
          <a:solidFill>
            <a:srgbClr val="FFFF00"/>
          </a:solidFill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EEAAE8B8-56AD-03FC-5CC5-8A5908237471}"/>
              </a:ext>
            </a:extLst>
          </p:cNvPr>
          <p:cNvSpPr/>
          <p:nvPr/>
        </p:nvSpPr>
        <p:spPr>
          <a:xfrm>
            <a:off x="4403373" y="1354667"/>
            <a:ext cx="412045" cy="27701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46F5268-46D8-B073-CDB8-C9B86D04F510}"/>
              </a:ext>
            </a:extLst>
          </p:cNvPr>
          <p:cNvSpPr/>
          <p:nvPr/>
        </p:nvSpPr>
        <p:spPr>
          <a:xfrm>
            <a:off x="4480023" y="3695066"/>
            <a:ext cx="412045" cy="27701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7441DC2-6941-237B-B63E-DF77B971A0D3}"/>
              </a:ext>
            </a:extLst>
          </p:cNvPr>
          <p:cNvSpPr/>
          <p:nvPr/>
        </p:nvSpPr>
        <p:spPr>
          <a:xfrm>
            <a:off x="4469072" y="5992416"/>
            <a:ext cx="412045" cy="27701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79093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E22E34-5517-4342-871D-1845633A9B4D}"/>
              </a:ext>
            </a:extLst>
          </p:cNvPr>
          <p:cNvSpPr txBox="1"/>
          <p:nvPr/>
        </p:nvSpPr>
        <p:spPr>
          <a:xfrm>
            <a:off x="173725" y="269456"/>
            <a:ext cx="77011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/>
              <a:t>딥러닝 모델 구성요소 </a:t>
            </a:r>
            <a:r>
              <a:rPr lang="en-US" altLang="ko-KR" sz="3200" dirty="0"/>
              <a:t>- </a:t>
            </a:r>
            <a:r>
              <a:rPr lang="en-US" altLang="ko-KR" sz="3200" b="1" u="sng" dirty="0"/>
              <a:t>Skip</a:t>
            </a:r>
            <a:r>
              <a:rPr lang="ko-KR" altLang="en-US" sz="3200" b="1" u="sng" dirty="0"/>
              <a:t> </a:t>
            </a:r>
            <a:r>
              <a:rPr lang="en-US" altLang="ko-KR" sz="3200" b="1" u="sng" dirty="0"/>
              <a:t>Connection</a:t>
            </a:r>
            <a:endParaRPr lang="ko-KR" altLang="en-US" sz="3200" b="1" u="sng" dirty="0"/>
          </a:p>
        </p:txBody>
      </p:sp>
      <p:sp>
        <p:nvSpPr>
          <p:cNvPr id="8" name="슬라이드 번호 개체 틀 3">
            <a:extLst>
              <a:ext uri="{FF2B5EF4-FFF2-40B4-BE49-F238E27FC236}">
                <a16:creationId xmlns:a16="http://schemas.microsoft.com/office/drawing/2014/main" id="{E1B7A6D4-C148-4DB1-8085-60564B429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518B812-0B38-4C45-9828-A6E4D84B3A5F}" type="slidenum">
              <a:rPr lang="ko-KR" altLang="en-US" smtClean="0"/>
              <a:t>3</a:t>
            </a:fld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BB1CAC-7C80-41DA-9B18-75BABD5122B8}"/>
              </a:ext>
            </a:extLst>
          </p:cNvPr>
          <p:cNvSpPr txBox="1"/>
          <p:nvPr/>
        </p:nvSpPr>
        <p:spPr>
          <a:xfrm>
            <a:off x="212181" y="970425"/>
            <a:ext cx="11559575" cy="12871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 dirty="0"/>
              <a:t>[CVPR 2015] Deep Residual Learning for Image Recognition (</a:t>
            </a:r>
            <a:r>
              <a:rPr lang="en-US" altLang="ko-KR" b="1" dirty="0" err="1"/>
              <a:t>Kaiming</a:t>
            </a:r>
            <a:r>
              <a:rPr lang="en-US" altLang="ko-KR" b="1" dirty="0"/>
              <a:t> He, Microsoft Research China)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/>
              <a:t>ImageNet dataset</a:t>
            </a:r>
            <a:r>
              <a:rPr lang="ko-KR" altLang="en-US" b="1" dirty="0"/>
              <a:t>에 대해 </a:t>
            </a:r>
            <a:r>
              <a:rPr lang="en-US" altLang="ko-KR" b="1" dirty="0"/>
              <a:t>20-layer,</a:t>
            </a:r>
            <a:r>
              <a:rPr lang="ko-KR" altLang="en-US" b="1" dirty="0"/>
              <a:t> </a:t>
            </a:r>
            <a:r>
              <a:rPr lang="en-US" altLang="ko-KR" b="1" dirty="0"/>
              <a:t>56-layer</a:t>
            </a:r>
            <a:r>
              <a:rPr lang="ko-KR" altLang="en-US" b="1" dirty="0"/>
              <a:t> 모델의 성능 비교</a:t>
            </a:r>
            <a:br>
              <a:rPr lang="en-US" altLang="ko-KR" b="1" dirty="0"/>
            </a:br>
            <a:r>
              <a:rPr lang="en-US" altLang="ko-KR" b="1" dirty="0">
                <a:solidFill>
                  <a:srgbClr val="0000FF"/>
                </a:solidFill>
                <a:sym typeface="Wingdings" panose="05000000000000000000" pitchFamily="2" charset="2"/>
              </a:rPr>
              <a:t> </a:t>
            </a:r>
            <a:r>
              <a:rPr lang="ko-KR" altLang="en-US" b="1" dirty="0">
                <a:solidFill>
                  <a:srgbClr val="0000FF"/>
                </a:solidFill>
                <a:sym typeface="Wingdings" panose="05000000000000000000" pitchFamily="2" charset="2"/>
              </a:rPr>
              <a:t>깊은 모델의 성능이 더 떨어지는 것을 확인</a:t>
            </a:r>
            <a:r>
              <a:rPr lang="en-US" altLang="ko-KR" b="1" dirty="0">
                <a:solidFill>
                  <a:srgbClr val="0000FF"/>
                </a:solidFill>
                <a:sym typeface="Wingdings" panose="05000000000000000000" pitchFamily="2" charset="2"/>
              </a:rPr>
              <a:t>(</a:t>
            </a:r>
            <a:r>
              <a:rPr lang="ko-KR" altLang="en-US" b="1" dirty="0">
                <a:solidFill>
                  <a:srgbClr val="0000FF"/>
                </a:solidFill>
                <a:sym typeface="Wingdings" panose="05000000000000000000" pitchFamily="2" charset="2"/>
              </a:rPr>
              <a:t>원래 정보의 소실</a:t>
            </a:r>
            <a:r>
              <a:rPr lang="en-US" altLang="ko-KR" b="1">
                <a:solidFill>
                  <a:srgbClr val="0000FF"/>
                </a:solidFill>
                <a:sym typeface="Wingdings" panose="05000000000000000000" pitchFamily="2" charset="2"/>
              </a:rPr>
              <a:t>)</a:t>
            </a:r>
            <a:endParaRPr lang="en-US" altLang="ko-KR" b="1" dirty="0">
              <a:solidFill>
                <a:srgbClr val="0000FF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7BD4A3D-20B9-48ED-81B7-3D06EC3327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7840" y="2870496"/>
            <a:ext cx="8656320" cy="265116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1834CE8-5875-4B4E-A2C5-CB627CF87BC6}"/>
              </a:ext>
            </a:extLst>
          </p:cNvPr>
          <p:cNvSpPr txBox="1"/>
          <p:nvPr/>
        </p:nvSpPr>
        <p:spPr>
          <a:xfrm>
            <a:off x="0" y="6546095"/>
            <a:ext cx="30521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Ref.: cs231n.stanford.edu, Lecture 9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69346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id="{5BD28D8A-2D12-D7A1-24AF-880064D1F1DC}"/>
              </a:ext>
            </a:extLst>
          </p:cNvPr>
          <p:cNvSpPr txBox="1">
            <a:spLocks/>
          </p:cNvSpPr>
          <p:nvPr/>
        </p:nvSpPr>
        <p:spPr>
          <a:xfrm>
            <a:off x="510619" y="250384"/>
            <a:ext cx="9144000" cy="5461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/>
              <a:t>CNN </a:t>
            </a:r>
            <a:r>
              <a:rPr lang="en-US" altLang="ko-KR" sz="2400" b="1" cap="small" dirty="0"/>
              <a:t>1D Convolution Operation </a:t>
            </a:r>
            <a:r>
              <a:rPr lang="en-US" altLang="ko-KR" sz="2400" b="1" cap="small" dirty="0">
                <a:solidFill>
                  <a:srgbClr val="FF0000"/>
                </a:solidFill>
              </a:rPr>
              <a:t>(Backpropagation)</a:t>
            </a:r>
            <a:endParaRPr lang="ko-KR" altLang="en-US" sz="2400" b="1" cap="small" dirty="0">
              <a:solidFill>
                <a:srgbClr val="FF0000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010B15C-F26A-7E0C-213D-D43592153C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820" y="698360"/>
            <a:ext cx="5270771" cy="273064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4B7485F-81FF-1263-C3D9-63B2CAC335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3933" y="796565"/>
            <a:ext cx="5982007" cy="508026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2F3DCF1-02A1-AC15-2253-33AEAFDF59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274" y="5179183"/>
            <a:ext cx="5311182" cy="1243824"/>
          </a:xfrm>
          <a:prstGeom prst="rect">
            <a:avLst/>
          </a:prstGeom>
        </p:spPr>
      </p:pic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165510B0-C414-E56E-92CC-2E1AD64F87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12739" y="5417598"/>
            <a:ext cx="1891324" cy="366257"/>
          </a:xfrm>
        </p:spPr>
        <p:txBody>
          <a:bodyPr>
            <a:normAutofit fontScale="92500" lnSpcReduction="20000"/>
          </a:bodyPr>
          <a:lstStyle/>
          <a:p>
            <a:pPr marL="457200" lvl="1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0000CC"/>
                </a:solidFill>
              </a:rPr>
              <a:t>Local Gradient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b="1" dirty="0">
              <a:solidFill>
                <a:srgbClr val="0000CC"/>
              </a:solidFill>
            </a:endParaRPr>
          </a:p>
        </p:txBody>
      </p:sp>
      <p:sp>
        <p:nvSpPr>
          <p:cNvPr id="16" name="내용 개체 틀 2">
            <a:extLst>
              <a:ext uri="{FF2B5EF4-FFF2-40B4-BE49-F238E27FC236}">
                <a16:creationId xmlns:a16="http://schemas.microsoft.com/office/drawing/2014/main" id="{5E23DF8C-B97F-2683-47C8-952997547947}"/>
              </a:ext>
            </a:extLst>
          </p:cNvPr>
          <p:cNvSpPr txBox="1">
            <a:spLocks/>
          </p:cNvSpPr>
          <p:nvPr/>
        </p:nvSpPr>
        <p:spPr>
          <a:xfrm>
            <a:off x="3991132" y="3111899"/>
            <a:ext cx="1891324" cy="36625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sz="1400" b="1" dirty="0">
                <a:solidFill>
                  <a:srgbClr val="0000CC"/>
                </a:solidFill>
              </a:rPr>
              <a:t>Global Gradient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b="1" dirty="0">
              <a:solidFill>
                <a:srgbClr val="0000CC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7962C9D-34A1-9E3F-BBA1-E0A82AA1DD71}"/>
              </a:ext>
            </a:extLst>
          </p:cNvPr>
          <p:cNvSpPr/>
          <p:nvPr/>
        </p:nvSpPr>
        <p:spPr>
          <a:xfrm>
            <a:off x="4898216" y="1686581"/>
            <a:ext cx="412045" cy="1175769"/>
          </a:xfrm>
          <a:prstGeom prst="rect">
            <a:avLst/>
          </a:prstGeom>
          <a:noFill/>
          <a:ln w="1905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83F9F6A-28C0-8E0C-1B6B-00F3399BB880}"/>
              </a:ext>
            </a:extLst>
          </p:cNvPr>
          <p:cNvSpPr/>
          <p:nvPr/>
        </p:nvSpPr>
        <p:spPr>
          <a:xfrm>
            <a:off x="9326943" y="884942"/>
            <a:ext cx="1977120" cy="4491949"/>
          </a:xfrm>
          <a:prstGeom prst="rect">
            <a:avLst/>
          </a:prstGeom>
          <a:noFill/>
          <a:ln w="1905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95743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9AF63EA9-9842-BB05-BB75-F7A4511AAB42}"/>
              </a:ext>
            </a:extLst>
          </p:cNvPr>
          <p:cNvSpPr txBox="1">
            <a:spLocks/>
          </p:cNvSpPr>
          <p:nvPr/>
        </p:nvSpPr>
        <p:spPr>
          <a:xfrm>
            <a:off x="510619" y="250384"/>
            <a:ext cx="9144000" cy="5461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/>
              <a:t>CNN </a:t>
            </a:r>
            <a:r>
              <a:rPr lang="en-US" altLang="ko-KR" sz="2400" b="1" cap="small" dirty="0"/>
              <a:t>1D Convolution Operation (Forward Pass@S1/P0)</a:t>
            </a:r>
            <a:endParaRPr lang="ko-KR" altLang="en-US" sz="2400" b="1" cap="small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DD88DAD-B673-FD5B-4BD4-0DB14BD36E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493" y="796565"/>
            <a:ext cx="5170598" cy="184789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3C2108C-9C43-93AA-04CA-A5DA79C2F4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351" y="2644456"/>
            <a:ext cx="5170598" cy="210122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B0D61A8-2DE7-7E8D-8A16-FF65B73864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121" y="4664789"/>
            <a:ext cx="5170598" cy="2153664"/>
          </a:xfrm>
          <a:prstGeom prst="rect">
            <a:avLst/>
          </a:prstGeom>
        </p:spPr>
      </p:pic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2BBB7CAE-4037-5879-73DB-F7C468DB7D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323" y="3137854"/>
            <a:ext cx="3962400" cy="1114425"/>
          </a:xfrm>
          <a:prstGeom prst="rect">
            <a:avLst/>
          </a:prstGeom>
          <a:solidFill>
            <a:srgbClr val="FFFF00"/>
          </a:solidFill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EEAAE8B8-56AD-03FC-5CC5-8A5908237471}"/>
              </a:ext>
            </a:extLst>
          </p:cNvPr>
          <p:cNvSpPr/>
          <p:nvPr/>
        </p:nvSpPr>
        <p:spPr>
          <a:xfrm>
            <a:off x="4912589" y="1354667"/>
            <a:ext cx="412045" cy="27701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46F5268-46D8-B073-CDB8-C9B86D04F510}"/>
              </a:ext>
            </a:extLst>
          </p:cNvPr>
          <p:cNvSpPr/>
          <p:nvPr/>
        </p:nvSpPr>
        <p:spPr>
          <a:xfrm>
            <a:off x="5109695" y="3695066"/>
            <a:ext cx="412045" cy="27701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7441DC2-6941-237B-B63E-DF77B971A0D3}"/>
              </a:ext>
            </a:extLst>
          </p:cNvPr>
          <p:cNvSpPr/>
          <p:nvPr/>
        </p:nvSpPr>
        <p:spPr>
          <a:xfrm>
            <a:off x="5071368" y="5992416"/>
            <a:ext cx="412045" cy="27701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71224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id="{5BD28D8A-2D12-D7A1-24AF-880064D1F1DC}"/>
              </a:ext>
            </a:extLst>
          </p:cNvPr>
          <p:cNvSpPr txBox="1">
            <a:spLocks/>
          </p:cNvSpPr>
          <p:nvPr/>
        </p:nvSpPr>
        <p:spPr>
          <a:xfrm>
            <a:off x="510618" y="250384"/>
            <a:ext cx="10779757" cy="10308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/>
              <a:t>CNN </a:t>
            </a:r>
            <a:r>
              <a:rPr lang="en-US" altLang="ko-KR" sz="2400" b="1" cap="small" dirty="0"/>
              <a:t>1D Convolution Operation </a:t>
            </a:r>
            <a:r>
              <a:rPr lang="en-US" altLang="ko-KR" sz="2400" b="1" cap="small" dirty="0">
                <a:solidFill>
                  <a:srgbClr val="FF0000"/>
                </a:solidFill>
              </a:rPr>
              <a:t>(Backpropagation)</a:t>
            </a:r>
          </a:p>
          <a:p>
            <a:endParaRPr lang="en-US" altLang="ko-KR" sz="2400" b="1" cap="small" dirty="0">
              <a:solidFill>
                <a:srgbClr val="FF0000"/>
              </a:solidFill>
            </a:endParaRPr>
          </a:p>
          <a:p>
            <a:r>
              <a:rPr lang="en-US" altLang="ko-KR" sz="2400" b="1" cap="small" dirty="0">
                <a:solidFill>
                  <a:srgbClr val="FF0000"/>
                </a:solidFill>
              </a:rPr>
              <a:t>Gradient w</a:t>
            </a:r>
            <a:r>
              <a:rPr lang="en-US" altLang="ko-KR" sz="2400" b="1" cap="small" baseline="-25000" dirty="0">
                <a:solidFill>
                  <a:srgbClr val="FF0000"/>
                </a:solidFill>
              </a:rPr>
              <a:t>3</a:t>
            </a:r>
            <a:r>
              <a:rPr lang="en-US" altLang="ko-KR" sz="2400" b="1" cap="small" dirty="0">
                <a:solidFill>
                  <a:srgbClr val="FF0000"/>
                </a:solidFill>
              </a:rPr>
              <a:t>?</a:t>
            </a:r>
            <a:endParaRPr lang="ko-KR" altLang="en-US" sz="2400" b="1" cap="small" dirty="0">
              <a:solidFill>
                <a:srgbClr val="FF0000"/>
              </a:solidFill>
            </a:endParaRPr>
          </a:p>
        </p:txBody>
      </p:sp>
      <p:pic>
        <p:nvPicPr>
          <p:cNvPr id="5" name="그림 4" descr="텍스트, 화이트보드이(가) 표시된 사진&#10;&#10;자동 생성된 설명">
            <a:extLst>
              <a:ext uri="{FF2B5EF4-FFF2-40B4-BE49-F238E27FC236}">
                <a16:creationId xmlns:a16="http://schemas.microsoft.com/office/drawing/2014/main" id="{9A6990B9-CF54-DCC5-2729-935E8A80D3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3370" y="4042587"/>
            <a:ext cx="5715294" cy="2419474"/>
          </a:xfrm>
          <a:prstGeom prst="rect">
            <a:avLst/>
          </a:prstGeom>
        </p:spPr>
      </p:pic>
      <p:pic>
        <p:nvPicPr>
          <p:cNvPr id="11" name="그림 10" descr="텍스트, 화이트보드이(가) 표시된 사진&#10;&#10;자동 생성된 설명">
            <a:extLst>
              <a:ext uri="{FF2B5EF4-FFF2-40B4-BE49-F238E27FC236}">
                <a16:creationId xmlns:a16="http://schemas.microsoft.com/office/drawing/2014/main" id="{5F6749F0-82C8-A61C-1ED0-FF6F966265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7289" y="1364866"/>
            <a:ext cx="7995061" cy="2343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6059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id="{5BD28D8A-2D12-D7A1-24AF-880064D1F1DC}"/>
              </a:ext>
            </a:extLst>
          </p:cNvPr>
          <p:cNvSpPr txBox="1">
            <a:spLocks/>
          </p:cNvSpPr>
          <p:nvPr/>
        </p:nvSpPr>
        <p:spPr>
          <a:xfrm>
            <a:off x="510619" y="250384"/>
            <a:ext cx="9144000" cy="5461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/>
              <a:t>CNN </a:t>
            </a:r>
            <a:r>
              <a:rPr lang="en-US" altLang="ko-KR" sz="2400" b="1" cap="small" dirty="0"/>
              <a:t>1D Convolution Operation </a:t>
            </a:r>
            <a:r>
              <a:rPr lang="en-US" altLang="ko-KR" sz="2400" b="1" cap="small" dirty="0">
                <a:solidFill>
                  <a:srgbClr val="FF0000"/>
                </a:solidFill>
              </a:rPr>
              <a:t>(Backpropagation)</a:t>
            </a:r>
            <a:endParaRPr lang="ko-KR" altLang="en-US" sz="2400" b="1" cap="small" dirty="0">
              <a:solidFill>
                <a:srgbClr val="FF0000"/>
              </a:solidFill>
            </a:endParaRP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7A09311D-D9A7-58FF-2DDE-5AAEF9A6AD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5181" y="3146500"/>
            <a:ext cx="3810000" cy="1200150"/>
          </a:xfrm>
          <a:prstGeom prst="rect">
            <a:avLst/>
          </a:prstGeom>
        </p:spPr>
      </p:pic>
      <p:pic>
        <p:nvPicPr>
          <p:cNvPr id="6" name="그림 5" descr="텍스트, 화이트보드이(가) 표시된 사진&#10;&#10;자동 생성된 설명">
            <a:extLst>
              <a:ext uri="{FF2B5EF4-FFF2-40B4-BE49-F238E27FC236}">
                <a16:creationId xmlns:a16="http://schemas.microsoft.com/office/drawing/2014/main" id="{A95116EA-F5F1-9B2A-6533-751962712F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298" y="851655"/>
            <a:ext cx="5652315" cy="5384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0107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id="{5BD28D8A-2D12-D7A1-24AF-880064D1F1DC}"/>
              </a:ext>
            </a:extLst>
          </p:cNvPr>
          <p:cNvSpPr txBox="1">
            <a:spLocks/>
          </p:cNvSpPr>
          <p:nvPr/>
        </p:nvSpPr>
        <p:spPr>
          <a:xfrm>
            <a:off x="510618" y="250384"/>
            <a:ext cx="10779757" cy="10308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/>
              <a:t>CNN </a:t>
            </a:r>
            <a:r>
              <a:rPr lang="en-US" altLang="ko-KR" sz="2400" b="1" cap="small" dirty="0"/>
              <a:t>1D Convolution Operation </a:t>
            </a:r>
            <a:r>
              <a:rPr lang="en-US" altLang="ko-KR" sz="2400" b="1" cap="small" dirty="0">
                <a:solidFill>
                  <a:srgbClr val="FF0000"/>
                </a:solidFill>
              </a:rPr>
              <a:t>(Backpropagation)</a:t>
            </a:r>
          </a:p>
          <a:p>
            <a:endParaRPr lang="en-US" altLang="ko-KR" sz="2400" b="1" cap="small" dirty="0">
              <a:solidFill>
                <a:srgbClr val="FF0000"/>
              </a:solidFill>
            </a:endParaRPr>
          </a:p>
          <a:p>
            <a:r>
              <a:rPr lang="en-US" altLang="ko-KR" sz="2400" b="1" cap="small" dirty="0">
                <a:solidFill>
                  <a:srgbClr val="FF0000"/>
                </a:solidFill>
              </a:rPr>
              <a:t>Gradient x?</a:t>
            </a:r>
            <a:endParaRPr lang="ko-KR" altLang="en-US" sz="2400" b="1" cap="small" dirty="0">
              <a:solidFill>
                <a:srgbClr val="FF0000"/>
              </a:solidFill>
            </a:endParaRP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A5BB78DB-EE67-8FB7-D317-30D1ACAEAB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6876" y="2285736"/>
            <a:ext cx="6114157" cy="3085944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2C55DCA7-082F-9AD3-242F-59D8B30869FB}"/>
              </a:ext>
            </a:extLst>
          </p:cNvPr>
          <p:cNvGrpSpPr/>
          <p:nvPr/>
        </p:nvGrpSpPr>
        <p:grpSpPr>
          <a:xfrm>
            <a:off x="329493" y="1281255"/>
            <a:ext cx="5307456" cy="5537198"/>
            <a:chOff x="329493" y="796565"/>
            <a:chExt cx="5307456" cy="6021888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40309D06-410C-7228-8EAF-C9CC2BA671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9493" y="796565"/>
              <a:ext cx="5170598" cy="1847891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64CE0E78-025B-931F-7CA8-58679CB5BB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6351" y="2644456"/>
              <a:ext cx="5170598" cy="2101223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006FBB63-83C3-641F-2E90-B5AD63C6A8B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0646" y="4664789"/>
              <a:ext cx="5170598" cy="21536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694405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id="{5BD28D8A-2D12-D7A1-24AF-880064D1F1DC}"/>
              </a:ext>
            </a:extLst>
          </p:cNvPr>
          <p:cNvSpPr txBox="1">
            <a:spLocks/>
          </p:cNvSpPr>
          <p:nvPr/>
        </p:nvSpPr>
        <p:spPr>
          <a:xfrm>
            <a:off x="510618" y="250384"/>
            <a:ext cx="10779757" cy="10308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/>
              <a:t>CNN </a:t>
            </a:r>
            <a:r>
              <a:rPr lang="en-US" altLang="ko-KR" sz="2400" b="1" cap="small" dirty="0"/>
              <a:t>1D Convolution Operation </a:t>
            </a:r>
            <a:r>
              <a:rPr lang="en-US" altLang="ko-KR" sz="2400" b="1" cap="small" dirty="0">
                <a:solidFill>
                  <a:srgbClr val="FF0000"/>
                </a:solidFill>
              </a:rPr>
              <a:t>(Backpropagation)</a:t>
            </a:r>
          </a:p>
          <a:p>
            <a:endParaRPr lang="en-US" altLang="ko-KR" sz="2400" b="1" cap="small" dirty="0">
              <a:solidFill>
                <a:srgbClr val="FF0000"/>
              </a:solidFill>
            </a:endParaRPr>
          </a:p>
          <a:p>
            <a:r>
              <a:rPr lang="en-US" altLang="ko-KR" sz="2400" b="1" cap="small" dirty="0">
                <a:solidFill>
                  <a:srgbClr val="FF0000"/>
                </a:solidFill>
              </a:rPr>
              <a:t>Gradient x?</a:t>
            </a:r>
            <a:endParaRPr lang="ko-KR" altLang="en-US" sz="2400" b="1" cap="small" dirty="0">
              <a:solidFill>
                <a:srgbClr val="FF0000"/>
              </a:solidFill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C55DCA7-082F-9AD3-242F-59D8B30869FB}"/>
              </a:ext>
            </a:extLst>
          </p:cNvPr>
          <p:cNvGrpSpPr/>
          <p:nvPr/>
        </p:nvGrpSpPr>
        <p:grpSpPr>
          <a:xfrm>
            <a:off x="329493" y="1281255"/>
            <a:ext cx="5307456" cy="5537198"/>
            <a:chOff x="329493" y="796565"/>
            <a:chExt cx="5307456" cy="6021888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40309D06-410C-7228-8EAF-C9CC2BA671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9493" y="796565"/>
              <a:ext cx="5170598" cy="1847891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64CE0E78-025B-931F-7CA8-58679CB5BB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6351" y="2644456"/>
              <a:ext cx="5170598" cy="2101223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006FBB63-83C3-641F-2E90-B5AD63C6A8B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0646" y="4664789"/>
              <a:ext cx="5170598" cy="2153664"/>
            </a:xfrm>
            <a:prstGeom prst="rect">
              <a:avLst/>
            </a:prstGeom>
          </p:spPr>
        </p:pic>
      </p:grpSp>
      <p:pic>
        <p:nvPicPr>
          <p:cNvPr id="5" name="그림 4" descr="텍스트, 화이트보드이(가) 표시된 사진&#10;&#10;자동 생성된 설명">
            <a:extLst>
              <a:ext uri="{FF2B5EF4-FFF2-40B4-BE49-F238E27FC236}">
                <a16:creationId xmlns:a16="http://schemas.microsoft.com/office/drawing/2014/main" id="{0F3B4510-F504-6225-1244-1C06A4FD46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2965" y="1186744"/>
            <a:ext cx="5588535" cy="5152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2611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56D649-B13D-3516-6C2A-E187F79FB86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sz="5400" b="1" dirty="0">
                <a:solidFill>
                  <a:srgbClr val="0000CC"/>
                </a:solidFill>
              </a:rPr>
              <a:t>CNN 2D </a:t>
            </a:r>
            <a:r>
              <a:rPr lang="en-US" altLang="ko-KR" sz="5400" b="1" cap="small" dirty="0">
                <a:solidFill>
                  <a:srgbClr val="0000CC"/>
                </a:solidFill>
              </a:rPr>
              <a:t>Backpropagation</a:t>
            </a:r>
            <a:endParaRPr lang="ko-KR" altLang="en-US" sz="5400" b="1" cap="small" dirty="0">
              <a:solidFill>
                <a:srgbClr val="0000CC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102B761-3A69-1074-4D94-0AFB6B7941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9904" y="3851657"/>
            <a:ext cx="2828099" cy="2064620"/>
          </a:xfrm>
          <a:prstGeom prst="rect">
            <a:avLst/>
          </a:prstGeom>
        </p:spPr>
      </p:pic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35B442CE-C317-4968-0411-A4A5B11AD0E7}"/>
              </a:ext>
            </a:extLst>
          </p:cNvPr>
          <p:cNvSpPr/>
          <p:nvPr/>
        </p:nvSpPr>
        <p:spPr>
          <a:xfrm>
            <a:off x="5459023" y="4172292"/>
            <a:ext cx="542069" cy="12867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E997D1C-B036-F912-BB37-5F6C4E2AAA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9123" y="4285404"/>
            <a:ext cx="4623038" cy="1060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801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2CAF3D50-1211-33CA-DC8F-EA5BC294CF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4231" y="438036"/>
            <a:ext cx="4747977" cy="582484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3FA5FEB-31BD-2A8F-EE43-A118BA60FB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721" y="398318"/>
            <a:ext cx="4814455" cy="6061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5163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FA7B16-A5FD-0315-7E38-F8A3092B54A8}"/>
              </a:ext>
            </a:extLst>
          </p:cNvPr>
          <p:cNvSpPr txBox="1">
            <a:spLocks/>
          </p:cNvSpPr>
          <p:nvPr/>
        </p:nvSpPr>
        <p:spPr>
          <a:xfrm>
            <a:off x="565797" y="-334107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5400" b="1" cap="small"/>
              <a:t>참고</a:t>
            </a:r>
            <a:endParaRPr lang="ko-KR" altLang="en-US" sz="5400" b="1" cap="small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7A99249-B186-C25C-A57F-3AB99716B822}"/>
              </a:ext>
            </a:extLst>
          </p:cNvPr>
          <p:cNvSpPr txBox="1">
            <a:spLocks/>
          </p:cNvSpPr>
          <p:nvPr/>
        </p:nvSpPr>
        <p:spPr>
          <a:xfrm>
            <a:off x="2118561" y="1294049"/>
            <a:ext cx="2104868" cy="5073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sz="1400" b="1" dirty="0">
                <a:solidFill>
                  <a:srgbClr val="0000CC"/>
                </a:solidFill>
              </a:rPr>
              <a:t>Average</a:t>
            </a:r>
            <a:r>
              <a:rPr lang="ko-KR" altLang="en-US" sz="1400" b="1" dirty="0">
                <a:solidFill>
                  <a:srgbClr val="0000CC"/>
                </a:solidFill>
              </a:rPr>
              <a:t> </a:t>
            </a:r>
            <a:r>
              <a:rPr lang="en-US" altLang="ko-KR" sz="1400" b="1" dirty="0">
                <a:solidFill>
                  <a:srgbClr val="0000CC"/>
                </a:solidFill>
              </a:rPr>
              <a:t>Pooling</a:t>
            </a: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CAF088D3-79FF-18CA-F9F0-58BD76243D58}"/>
              </a:ext>
            </a:extLst>
          </p:cNvPr>
          <p:cNvSpPr txBox="1">
            <a:spLocks/>
          </p:cNvSpPr>
          <p:nvPr/>
        </p:nvSpPr>
        <p:spPr>
          <a:xfrm>
            <a:off x="7620475" y="1359754"/>
            <a:ext cx="2104868" cy="5073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sz="1400" b="1" dirty="0">
                <a:solidFill>
                  <a:srgbClr val="0000CC"/>
                </a:solidFill>
              </a:rPr>
              <a:t>Max</a:t>
            </a:r>
            <a:r>
              <a:rPr lang="ko-KR" altLang="en-US" sz="1400" b="1" dirty="0">
                <a:solidFill>
                  <a:srgbClr val="0000CC"/>
                </a:solidFill>
              </a:rPr>
              <a:t> </a:t>
            </a:r>
            <a:r>
              <a:rPr lang="en-US" altLang="ko-KR" sz="1400" b="1" dirty="0">
                <a:solidFill>
                  <a:srgbClr val="0000CC"/>
                </a:solidFill>
              </a:rPr>
              <a:t>Pooling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B91BB77-784B-4D41-94B4-8787F8A019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388" y="1867127"/>
            <a:ext cx="5431612" cy="414348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E715AA9-9BD1-71FB-85BE-B4556ADE34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2646" y="2007059"/>
            <a:ext cx="4880578" cy="405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501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C164EAF-F83A-2FFD-8E8C-2F4B0AC142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888" y="595116"/>
            <a:ext cx="9128225" cy="5667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820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691ECCC9-1760-449B-BA5B-94CF637AD5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8840" y="2319741"/>
            <a:ext cx="7894320" cy="3557082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8F1E7A93-640D-4B47-86CD-A2278E081BC1}"/>
              </a:ext>
            </a:extLst>
          </p:cNvPr>
          <p:cNvSpPr/>
          <p:nvPr/>
        </p:nvSpPr>
        <p:spPr>
          <a:xfrm>
            <a:off x="9445335" y="3821283"/>
            <a:ext cx="536865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ko-KR" altLang="en-US" b="1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8E22E34-5517-4342-871D-1845633A9B4D}"/>
              </a:ext>
            </a:extLst>
          </p:cNvPr>
          <p:cNvSpPr txBox="1"/>
          <p:nvPr/>
        </p:nvSpPr>
        <p:spPr>
          <a:xfrm>
            <a:off x="173725" y="269456"/>
            <a:ext cx="75985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/>
              <a:t>딥러닝 모델 구성요소 </a:t>
            </a:r>
            <a:r>
              <a:rPr lang="en-US" altLang="ko-KR" sz="3200" dirty="0"/>
              <a:t>- Skip</a:t>
            </a:r>
            <a:r>
              <a:rPr lang="ko-KR" altLang="en-US" sz="3200" dirty="0"/>
              <a:t> </a:t>
            </a:r>
            <a:r>
              <a:rPr lang="en-US" altLang="ko-KR" sz="3200" dirty="0"/>
              <a:t>connection</a:t>
            </a:r>
            <a:endParaRPr lang="ko-KR" altLang="en-US" sz="3200" dirty="0"/>
          </a:p>
        </p:txBody>
      </p:sp>
      <p:sp>
        <p:nvSpPr>
          <p:cNvPr id="8" name="슬라이드 번호 개체 틀 3">
            <a:extLst>
              <a:ext uri="{FF2B5EF4-FFF2-40B4-BE49-F238E27FC236}">
                <a16:creationId xmlns:a16="http://schemas.microsoft.com/office/drawing/2014/main" id="{E1B7A6D4-C148-4DB1-8085-60564B429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518B812-0B38-4C45-9828-A6E4D84B3A5F}" type="slidenum">
              <a:rPr lang="ko-KR" altLang="en-US" smtClean="0"/>
              <a:t>4</a:t>
            </a:fld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BB1CAC-7C80-41DA-9B18-75BABD5122B8}"/>
              </a:ext>
            </a:extLst>
          </p:cNvPr>
          <p:cNvSpPr txBox="1"/>
          <p:nvPr/>
        </p:nvSpPr>
        <p:spPr>
          <a:xfrm>
            <a:off x="212181" y="970425"/>
            <a:ext cx="10940496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 dirty="0"/>
              <a:t>[CVPR 2015] Deep Residual Learning for Image Recognition (</a:t>
            </a:r>
            <a:r>
              <a:rPr lang="en-US" altLang="ko-KR" b="1" dirty="0" err="1"/>
              <a:t>Kaiming</a:t>
            </a:r>
            <a:r>
              <a:rPr lang="en-US" altLang="ko-KR" b="1" dirty="0"/>
              <a:t> He, Microsoft Research)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 err="1">
                <a:solidFill>
                  <a:srgbClr val="0000FF"/>
                </a:solidFill>
              </a:rPr>
              <a:t>잔차</a:t>
            </a:r>
            <a:r>
              <a:rPr lang="ko-KR" altLang="en-US" b="1" dirty="0">
                <a:solidFill>
                  <a:srgbClr val="0000FF"/>
                </a:solidFill>
              </a:rPr>
              <a:t> 신호 </a:t>
            </a:r>
            <a:r>
              <a:rPr lang="en-US" altLang="ko-KR" b="1" dirty="0">
                <a:solidFill>
                  <a:srgbClr val="0000FF"/>
                </a:solidFill>
              </a:rPr>
              <a:t>(Residual)</a:t>
            </a:r>
            <a:r>
              <a:rPr lang="ko-KR" altLang="en-US" b="1" dirty="0">
                <a:solidFill>
                  <a:srgbClr val="0000FF"/>
                </a:solidFill>
              </a:rPr>
              <a:t>을 학습 하게 설계 함으로써 문제 해결 시도</a:t>
            </a:r>
            <a:endParaRPr lang="en-US" altLang="ko-KR" b="1" dirty="0">
              <a:solidFill>
                <a:srgbClr val="0000FF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834CE8-5875-4B4E-A2C5-CB627CF87BC6}"/>
              </a:ext>
            </a:extLst>
          </p:cNvPr>
          <p:cNvSpPr txBox="1"/>
          <p:nvPr/>
        </p:nvSpPr>
        <p:spPr>
          <a:xfrm>
            <a:off x="0" y="6546095"/>
            <a:ext cx="30521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Ref.: cs231n.stanford.edu, Lecture 9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4C38C4-2DAE-45C5-A010-4398A0F1318B}"/>
              </a:ext>
            </a:extLst>
          </p:cNvPr>
          <p:cNvSpPr txBox="1"/>
          <p:nvPr/>
        </p:nvSpPr>
        <p:spPr>
          <a:xfrm>
            <a:off x="9017930" y="3096429"/>
            <a:ext cx="2355260" cy="369332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 err="1">
                <a:solidFill>
                  <a:srgbClr val="0000FF"/>
                </a:solidFill>
              </a:rPr>
              <a:t>잔차</a:t>
            </a:r>
            <a:r>
              <a:rPr lang="ko-KR" altLang="en-US" b="1" dirty="0">
                <a:solidFill>
                  <a:srgbClr val="0000FF"/>
                </a:solidFill>
              </a:rPr>
              <a:t> 신호 </a:t>
            </a:r>
            <a:r>
              <a:rPr lang="en-US" altLang="ko-KR" b="1" dirty="0">
                <a:solidFill>
                  <a:srgbClr val="0000FF"/>
                </a:solidFill>
              </a:rPr>
              <a:t>(Residual)</a:t>
            </a:r>
            <a:endParaRPr lang="ko-KR" altLang="en-US" b="1" dirty="0">
              <a:solidFill>
                <a:srgbClr val="0000FF"/>
              </a:solidFill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01F50B81-9127-4D07-84AC-CF5BB37D4E3B}"/>
              </a:ext>
            </a:extLst>
          </p:cNvPr>
          <p:cNvCxnSpPr>
            <a:cxnSpLocks/>
            <a:stCxn id="7" idx="1"/>
          </p:cNvCxnSpPr>
          <p:nvPr/>
        </p:nvCxnSpPr>
        <p:spPr>
          <a:xfrm flipH="1">
            <a:off x="8012090" y="3281095"/>
            <a:ext cx="1005840" cy="3294"/>
          </a:xfrm>
          <a:prstGeom prst="straightConnector1">
            <a:avLst/>
          </a:prstGeom>
          <a:ln w="127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C361517-95DB-4A79-A54E-FFA3776EEC54}"/>
              </a:ext>
            </a:extLst>
          </p:cNvPr>
          <p:cNvSpPr txBox="1"/>
          <p:nvPr/>
        </p:nvSpPr>
        <p:spPr>
          <a:xfrm>
            <a:off x="9207913" y="4098282"/>
            <a:ext cx="1944764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Skip connection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6526497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3C7FACF-5B4E-0A0E-F86F-75ABDC562F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5243" y="595116"/>
            <a:ext cx="8981512" cy="5667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3086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CB0ECE1-8C87-DA06-76B0-8DAD8FF537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984" y="674766"/>
            <a:ext cx="10076033" cy="5508469"/>
          </a:xfrm>
          <a:prstGeom prst="rect">
            <a:avLst/>
          </a:prstGeom>
        </p:spPr>
      </p:pic>
      <p:pic>
        <p:nvPicPr>
          <p:cNvPr id="3" name="그림 2" descr="텍스트, 직사각형, 그래픽, 다채로움이(가) 표시된 사진&#10;&#10;자동 생성된 설명">
            <a:extLst>
              <a:ext uri="{FF2B5EF4-FFF2-40B4-BE49-F238E27FC236}">
                <a16:creationId xmlns:a16="http://schemas.microsoft.com/office/drawing/2014/main" id="{42486E63-1A39-EB8D-EB52-5DD4E13F3C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8970" y="438150"/>
            <a:ext cx="673100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0889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4" name="Picture 4">
            <a:extLst>
              <a:ext uri="{FF2B5EF4-FFF2-40B4-BE49-F238E27FC236}">
                <a16:creationId xmlns:a16="http://schemas.microsoft.com/office/drawing/2014/main" id="{E5066028-A379-43B5-BC04-3AC3DBE1F1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9572" y="2405542"/>
            <a:ext cx="6712856" cy="4027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7250E6D-55D9-42FA-AFFA-CC6CD806E69B}"/>
              </a:ext>
            </a:extLst>
          </p:cNvPr>
          <p:cNvSpPr txBox="1"/>
          <p:nvPr/>
        </p:nvSpPr>
        <p:spPr>
          <a:xfrm>
            <a:off x="116596" y="531621"/>
            <a:ext cx="1127889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Popular CNN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93DBBB-43A1-4BD3-9C1E-623E03D48168}"/>
              </a:ext>
            </a:extLst>
          </p:cNvPr>
          <p:cNvSpPr txBox="1"/>
          <p:nvPr/>
        </p:nvSpPr>
        <p:spPr>
          <a:xfrm>
            <a:off x="116596" y="1157742"/>
            <a:ext cx="9015610" cy="9064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600" b="1" dirty="0"/>
              <a:t>ImageNet Large Scale Visual Recognition Challenge (ILSVRC)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대용량의 이미지셋 </a:t>
            </a:r>
            <a:r>
              <a:rPr lang="en-US" altLang="ko-KR" sz="1600" dirty="0"/>
              <a:t>(1000</a:t>
            </a:r>
            <a:r>
              <a:rPr lang="ko-KR" altLang="en-US" sz="1600" dirty="0"/>
              <a:t>개의 클래스</a:t>
            </a:r>
            <a:r>
              <a:rPr lang="en-US" altLang="ko-KR" sz="1600" dirty="0"/>
              <a:t>) </a:t>
            </a:r>
            <a:r>
              <a:rPr lang="ko-KR" altLang="en-US" sz="1600" dirty="0"/>
              <a:t>에 대한 이미지 분류 알고리즘 성능 평가 대회</a:t>
            </a:r>
            <a:r>
              <a:rPr lang="en-US" altLang="ko-KR" sz="1600" b="1" dirty="0">
                <a:sym typeface="Wingdings" panose="05000000000000000000" pitchFamily="2" charset="2"/>
              </a:rPr>
              <a:t>    </a:t>
            </a:r>
          </a:p>
        </p:txBody>
      </p:sp>
    </p:spTree>
    <p:extLst>
      <p:ext uri="{BB962C8B-B14F-4D97-AF65-F5344CB8AC3E}">
        <p14:creationId xmlns:p14="http://schemas.microsoft.com/office/powerpoint/2010/main" val="315718271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육상 차량, 자동차이(가) 표시된 사진&#10;&#10;자동 생성된 설명">
            <a:extLst>
              <a:ext uri="{FF2B5EF4-FFF2-40B4-BE49-F238E27FC236}">
                <a16:creationId xmlns:a16="http://schemas.microsoft.com/office/drawing/2014/main" id="{84EB9ABD-08C1-5281-7FDE-2D7AFDF68D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8620" y="643467"/>
            <a:ext cx="6814759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51243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7250E6D-55D9-42FA-AFFA-CC6CD806E69B}"/>
              </a:ext>
            </a:extLst>
          </p:cNvPr>
          <p:cNvSpPr txBox="1"/>
          <p:nvPr/>
        </p:nvSpPr>
        <p:spPr>
          <a:xfrm>
            <a:off x="116596" y="531621"/>
            <a:ext cx="1127889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 err="1">
                <a:solidFill>
                  <a:schemeClr val="bg1"/>
                </a:solidFill>
              </a:rPr>
              <a:t>AlexNet</a:t>
            </a:r>
            <a:r>
              <a:rPr lang="en-US" altLang="ko-KR" sz="2500" b="1" dirty="0">
                <a:solidFill>
                  <a:schemeClr val="bg1"/>
                </a:solidFill>
              </a:rPr>
              <a:t>(2012)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1A4733-124E-49DF-872D-57BE78F0EE34}"/>
              </a:ext>
            </a:extLst>
          </p:cNvPr>
          <p:cNvSpPr txBox="1"/>
          <p:nvPr/>
        </p:nvSpPr>
        <p:spPr>
          <a:xfrm>
            <a:off x="0" y="6521624"/>
            <a:ext cx="201850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bg2"/>
                </a:solidFill>
              </a:rPr>
              <a:t>Ref)</a:t>
            </a:r>
            <a:r>
              <a:rPr lang="ko-KR" altLang="en-US" sz="1000" dirty="0">
                <a:solidFill>
                  <a:schemeClr val="bg2"/>
                </a:solidFill>
              </a:rPr>
              <a:t> </a:t>
            </a:r>
            <a:r>
              <a:rPr lang="en-US" altLang="ko-KR" sz="1000" dirty="0">
                <a:solidFill>
                  <a:schemeClr val="bg2"/>
                </a:solidFill>
              </a:rPr>
              <a:t>https://bskyvision.com/425</a:t>
            </a:r>
            <a:endParaRPr lang="ko-KR" altLang="en-US" sz="1000" dirty="0">
              <a:solidFill>
                <a:schemeClr val="bg2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2815E71-189A-4EE4-8499-9CF7F229CEFD}"/>
              </a:ext>
            </a:extLst>
          </p:cNvPr>
          <p:cNvSpPr txBox="1"/>
          <p:nvPr/>
        </p:nvSpPr>
        <p:spPr>
          <a:xfrm>
            <a:off x="116596" y="1157742"/>
            <a:ext cx="7697492" cy="9988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600" b="1" dirty="0"/>
              <a:t>2</a:t>
            </a:r>
            <a:r>
              <a:rPr lang="ko-KR" altLang="en-US" sz="1600" b="1" dirty="0"/>
              <a:t>개의 </a:t>
            </a:r>
            <a:r>
              <a:rPr lang="en-US" altLang="ko-KR" sz="1600" b="1" dirty="0"/>
              <a:t>GPU</a:t>
            </a:r>
            <a:r>
              <a:rPr lang="ko-KR" altLang="en-US" sz="1600" b="1" dirty="0"/>
              <a:t>로 병렬 연산을 수행하기 위해 병렬적인 구조로 설계 </a:t>
            </a:r>
            <a:endParaRPr lang="en-US" altLang="ko-KR" sz="1600" b="1" dirty="0"/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600" b="1" dirty="0"/>
              <a:t>총 </a:t>
            </a:r>
            <a:r>
              <a:rPr lang="en-US" altLang="ko-KR" sz="1600" b="1" dirty="0"/>
              <a:t>8</a:t>
            </a:r>
            <a:r>
              <a:rPr lang="ko-KR" altLang="en-US" sz="1600" b="1" dirty="0"/>
              <a:t>개의 </a:t>
            </a:r>
            <a:r>
              <a:rPr lang="en-US" altLang="ko-KR" sz="1600" b="1" dirty="0"/>
              <a:t>layer</a:t>
            </a:r>
            <a:r>
              <a:rPr lang="ko-KR" altLang="en-US" sz="1600" b="1" dirty="0"/>
              <a:t>로 구성</a:t>
            </a:r>
            <a:r>
              <a:rPr lang="en-US" altLang="ko-KR" sz="1600" b="1" dirty="0"/>
              <a:t>(5</a:t>
            </a:r>
            <a:r>
              <a:rPr lang="ko-KR" altLang="en-US" sz="1600" b="1" dirty="0"/>
              <a:t>개의 </a:t>
            </a:r>
            <a:r>
              <a:rPr lang="ko-KR" altLang="en-US" sz="1600" b="1" dirty="0" err="1"/>
              <a:t>컨볼루션</a:t>
            </a:r>
            <a:r>
              <a:rPr lang="ko-KR" altLang="en-US" sz="1600" b="1" dirty="0"/>
              <a:t> 레이어</a:t>
            </a:r>
            <a:r>
              <a:rPr lang="en-US" altLang="ko-KR" sz="1600" b="1" dirty="0"/>
              <a:t>, 3</a:t>
            </a:r>
            <a:r>
              <a:rPr lang="ko-KR" altLang="en-US" sz="1600" b="1" dirty="0"/>
              <a:t>개의 </a:t>
            </a:r>
            <a:r>
              <a:rPr lang="en-US" altLang="ko-KR" sz="1600" b="1" dirty="0"/>
              <a:t>Fully connected layer) 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8D030596-7C06-4009-86D8-2B3EBFD83A9C}"/>
              </a:ext>
            </a:extLst>
          </p:cNvPr>
          <p:cNvGrpSpPr/>
          <p:nvPr/>
        </p:nvGrpSpPr>
        <p:grpSpPr>
          <a:xfrm>
            <a:off x="2808885" y="2930968"/>
            <a:ext cx="6505303" cy="3399200"/>
            <a:chOff x="1809750" y="1840215"/>
            <a:chExt cx="8794033" cy="4595124"/>
          </a:xfrm>
        </p:grpSpPr>
        <p:pic>
          <p:nvPicPr>
            <p:cNvPr id="14" name="Picture 2">
              <a:extLst>
                <a:ext uri="{FF2B5EF4-FFF2-40B4-BE49-F238E27FC236}">
                  <a16:creationId xmlns:a16="http://schemas.microsoft.com/office/drawing/2014/main" id="{C9021592-9635-453C-8524-083685AB00E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0743"/>
            <a:stretch/>
          </p:blipFill>
          <p:spPr bwMode="auto">
            <a:xfrm>
              <a:off x="1809750" y="1840215"/>
              <a:ext cx="8572500" cy="38087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4E5D5496-7923-48E6-AB76-E775E602DF87}"/>
                </a:ext>
              </a:extLst>
            </p:cNvPr>
            <p:cNvSpPr/>
            <p:nvPr/>
          </p:nvSpPr>
          <p:spPr>
            <a:xfrm>
              <a:off x="3495040" y="5161280"/>
              <a:ext cx="2219960" cy="4876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712B1B8A-94E3-4432-BE8B-7F18361CD25A}"/>
                </a:ext>
              </a:extLst>
            </p:cNvPr>
            <p:cNvSpPr/>
            <p:nvPr/>
          </p:nvSpPr>
          <p:spPr>
            <a:xfrm>
              <a:off x="8255000" y="4927600"/>
              <a:ext cx="604802" cy="4876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오른쪽 중괄호 17">
              <a:extLst>
                <a:ext uri="{FF2B5EF4-FFF2-40B4-BE49-F238E27FC236}">
                  <a16:creationId xmlns:a16="http://schemas.microsoft.com/office/drawing/2014/main" id="{FF23514A-0F12-45BC-880E-3A9C02636466}"/>
                </a:ext>
              </a:extLst>
            </p:cNvPr>
            <p:cNvSpPr/>
            <p:nvPr/>
          </p:nvSpPr>
          <p:spPr>
            <a:xfrm rot="5400000">
              <a:off x="5196203" y="2677065"/>
              <a:ext cx="442596" cy="6122035"/>
            </a:xfrm>
            <a:prstGeom prst="rightBrace">
              <a:avLst/>
            </a:prstGeom>
            <a:ln w="127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7544930-5A13-4617-B663-AAC14410D26B}"/>
                </a:ext>
              </a:extLst>
            </p:cNvPr>
            <p:cNvSpPr txBox="1"/>
            <p:nvPr/>
          </p:nvSpPr>
          <p:spPr>
            <a:xfrm>
              <a:off x="4372281" y="6060885"/>
              <a:ext cx="2090442" cy="3744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rgbClr val="0000FF"/>
                  </a:solidFill>
                </a:rPr>
                <a:t>Convolution layers</a:t>
              </a:r>
              <a:endParaRPr lang="ko-KR" altLang="en-US" sz="1200" b="1" dirty="0">
                <a:solidFill>
                  <a:srgbClr val="0000FF"/>
                </a:solidFill>
              </a:endParaRPr>
            </a:p>
          </p:txBody>
        </p:sp>
        <p:sp>
          <p:nvSpPr>
            <p:cNvPr id="20" name="오른쪽 중괄호 19">
              <a:extLst>
                <a:ext uri="{FF2B5EF4-FFF2-40B4-BE49-F238E27FC236}">
                  <a16:creationId xmlns:a16="http://schemas.microsoft.com/office/drawing/2014/main" id="{580A9643-C16A-4845-AD32-0B0CB7B18C25}"/>
                </a:ext>
              </a:extLst>
            </p:cNvPr>
            <p:cNvSpPr/>
            <p:nvPr/>
          </p:nvSpPr>
          <p:spPr>
            <a:xfrm rot="5400000">
              <a:off x="9158921" y="4836384"/>
              <a:ext cx="442596" cy="1803400"/>
            </a:xfrm>
            <a:prstGeom prst="rightBrace">
              <a:avLst/>
            </a:prstGeom>
            <a:ln w="127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68755DF-A1D3-44A4-B151-57C0AAB2A5AF}"/>
                </a:ext>
              </a:extLst>
            </p:cNvPr>
            <p:cNvSpPr txBox="1"/>
            <p:nvPr/>
          </p:nvSpPr>
          <p:spPr>
            <a:xfrm>
              <a:off x="8156656" y="6060885"/>
              <a:ext cx="2447127" cy="3744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rgbClr val="0000FF"/>
                  </a:solidFill>
                </a:rPr>
                <a:t>Fully connected layers</a:t>
              </a:r>
              <a:endParaRPr lang="ko-KR" altLang="en-US" sz="1200" b="1" dirty="0">
                <a:solidFill>
                  <a:srgbClr val="0000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1249767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7250E6D-55D9-42FA-AFFA-CC6CD806E69B}"/>
              </a:ext>
            </a:extLst>
          </p:cNvPr>
          <p:cNvSpPr txBox="1"/>
          <p:nvPr/>
        </p:nvSpPr>
        <p:spPr>
          <a:xfrm>
            <a:off x="116596" y="531621"/>
            <a:ext cx="1127889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 err="1">
                <a:solidFill>
                  <a:schemeClr val="bg1"/>
                </a:solidFill>
              </a:rPr>
              <a:t>AlexNet</a:t>
            </a:r>
            <a:r>
              <a:rPr lang="en-US" altLang="ko-KR" sz="2500" b="1" dirty="0">
                <a:solidFill>
                  <a:schemeClr val="bg1"/>
                </a:solidFill>
              </a:rPr>
              <a:t>(2012)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1A4733-124E-49DF-872D-57BE78F0EE34}"/>
              </a:ext>
            </a:extLst>
          </p:cNvPr>
          <p:cNvSpPr txBox="1"/>
          <p:nvPr/>
        </p:nvSpPr>
        <p:spPr>
          <a:xfrm>
            <a:off x="0" y="6521624"/>
            <a:ext cx="201850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bg2"/>
                </a:solidFill>
              </a:rPr>
              <a:t>Ref)</a:t>
            </a:r>
            <a:r>
              <a:rPr lang="ko-KR" altLang="en-US" sz="1000" dirty="0">
                <a:solidFill>
                  <a:schemeClr val="bg2"/>
                </a:solidFill>
              </a:rPr>
              <a:t> </a:t>
            </a:r>
            <a:r>
              <a:rPr lang="en-US" altLang="ko-KR" sz="1000" dirty="0">
                <a:solidFill>
                  <a:schemeClr val="bg2"/>
                </a:solidFill>
              </a:rPr>
              <a:t>https://bskyvision.com/425</a:t>
            </a:r>
            <a:endParaRPr lang="ko-KR" altLang="en-US" sz="1000" dirty="0">
              <a:solidFill>
                <a:schemeClr val="bg2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2815E71-189A-4EE4-8499-9CF7F229CEFD}"/>
              </a:ext>
            </a:extLst>
          </p:cNvPr>
          <p:cNvSpPr txBox="1"/>
          <p:nvPr/>
        </p:nvSpPr>
        <p:spPr>
          <a:xfrm>
            <a:off x="116596" y="1157742"/>
            <a:ext cx="7987508" cy="9988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600" b="1" dirty="0"/>
              <a:t>Activation function</a:t>
            </a:r>
            <a:r>
              <a:rPr lang="ko-KR" altLang="en-US" sz="1600" b="1" dirty="0"/>
              <a:t>으로 </a:t>
            </a:r>
            <a:r>
              <a:rPr lang="en-US" altLang="ko-KR" sz="1600" b="1" dirty="0" err="1"/>
              <a:t>ReLU</a:t>
            </a:r>
            <a:r>
              <a:rPr lang="ko-KR" altLang="en-US" sz="1600" b="1" dirty="0"/>
              <a:t>함수를 사용</a:t>
            </a:r>
            <a:r>
              <a:rPr lang="en-US" altLang="ko-KR" sz="1600" b="1" dirty="0"/>
              <a:t>(</a:t>
            </a:r>
            <a:r>
              <a:rPr lang="en-US" altLang="ko-KR" sz="1600" b="1" dirty="0" err="1"/>
              <a:t>TanH</a:t>
            </a:r>
            <a:r>
              <a:rPr lang="ko-KR" altLang="en-US" sz="1600" b="1" dirty="0"/>
              <a:t>함수를 사용할 때마다 </a:t>
            </a:r>
            <a:r>
              <a:rPr lang="en-US" altLang="ko-KR" sz="1600" b="1" dirty="0"/>
              <a:t>6</a:t>
            </a:r>
            <a:r>
              <a:rPr lang="ko-KR" altLang="en-US" sz="1600" b="1" dirty="0"/>
              <a:t>배 빠름</a:t>
            </a:r>
            <a:r>
              <a:rPr lang="en-US" altLang="ko-KR" sz="1600" b="1" dirty="0"/>
              <a:t>)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600" b="1" dirty="0"/>
              <a:t>Over-fitting</a:t>
            </a:r>
            <a:r>
              <a:rPr lang="ko-KR" altLang="en-US" sz="1600" b="1" dirty="0"/>
              <a:t>을 막기위해 </a:t>
            </a:r>
            <a:r>
              <a:rPr lang="en-US" altLang="ko-KR" sz="1600" b="1" dirty="0"/>
              <a:t>Dropout</a:t>
            </a:r>
            <a:r>
              <a:rPr lang="ko-KR" altLang="en-US" sz="1600" b="1" dirty="0"/>
              <a:t>을 사용</a:t>
            </a:r>
            <a:endParaRPr lang="en-US" altLang="ko-KR" sz="1600" b="1" dirty="0"/>
          </a:p>
        </p:txBody>
      </p:sp>
      <p:pic>
        <p:nvPicPr>
          <p:cNvPr id="44034" name="Picture 2">
            <a:extLst>
              <a:ext uri="{FF2B5EF4-FFF2-40B4-BE49-F238E27FC236}">
                <a16:creationId xmlns:a16="http://schemas.microsoft.com/office/drawing/2014/main" id="{FA1C4940-81B9-4C05-A6D4-639832D62F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893" y="3429000"/>
            <a:ext cx="4595109" cy="1979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036" name="Picture 4">
            <a:extLst>
              <a:ext uri="{FF2B5EF4-FFF2-40B4-BE49-F238E27FC236}">
                <a16:creationId xmlns:a16="http://schemas.microsoft.com/office/drawing/2014/main" id="{24EB36EF-5C97-41C5-820A-00D35A7AFA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5275" y="3015634"/>
            <a:ext cx="5027962" cy="2806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422672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7250E6D-55D9-42FA-AFFA-CC6CD806E69B}"/>
              </a:ext>
            </a:extLst>
          </p:cNvPr>
          <p:cNvSpPr txBox="1"/>
          <p:nvPr/>
        </p:nvSpPr>
        <p:spPr>
          <a:xfrm>
            <a:off x="116596" y="531621"/>
            <a:ext cx="1127889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 err="1">
                <a:solidFill>
                  <a:schemeClr val="bg1"/>
                </a:solidFill>
              </a:rPr>
              <a:t>AlexNet</a:t>
            </a:r>
            <a:r>
              <a:rPr lang="en-US" altLang="ko-KR" sz="2500" b="1" dirty="0">
                <a:solidFill>
                  <a:schemeClr val="bg1"/>
                </a:solidFill>
              </a:rPr>
              <a:t>(2012)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2815E71-189A-4EE4-8499-9CF7F229CEFD}"/>
              </a:ext>
            </a:extLst>
          </p:cNvPr>
          <p:cNvSpPr txBox="1"/>
          <p:nvPr/>
        </p:nvSpPr>
        <p:spPr>
          <a:xfrm>
            <a:off x="116596" y="1157742"/>
            <a:ext cx="6851556" cy="1000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600" b="1" dirty="0">
                <a:solidFill>
                  <a:srgbClr val="FF0000"/>
                </a:solidFill>
              </a:rPr>
              <a:t>3x3 Overlapping pooling </a:t>
            </a:r>
            <a:r>
              <a:rPr lang="ko-KR" altLang="en-US" sz="1600" b="1" dirty="0">
                <a:solidFill>
                  <a:srgbClr val="FF0000"/>
                </a:solidFill>
              </a:rPr>
              <a:t>사용 </a:t>
            </a:r>
            <a:r>
              <a:rPr lang="en-US" altLang="ko-KR" sz="1600" b="1" dirty="0">
                <a:solidFill>
                  <a:srgbClr val="FF0000"/>
                </a:solidFill>
              </a:rPr>
              <a:t>(Stride</a:t>
            </a:r>
            <a:r>
              <a:rPr lang="ko-KR" altLang="en-US" sz="1600" b="1" dirty="0">
                <a:solidFill>
                  <a:srgbClr val="FF0000"/>
                </a:solidFill>
              </a:rPr>
              <a:t> </a:t>
            </a:r>
            <a:r>
              <a:rPr lang="en-US" altLang="ko-KR" sz="1600" b="1" dirty="0">
                <a:solidFill>
                  <a:srgbClr val="FF0000"/>
                </a:solidFill>
              </a:rPr>
              <a:t>= 2)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600" b="1" dirty="0"/>
              <a:t>Data augmentation</a:t>
            </a:r>
            <a:r>
              <a:rPr lang="ko-KR" altLang="en-US" sz="1600" b="1" dirty="0"/>
              <a:t>으로 데이터 양을 증가 </a:t>
            </a:r>
            <a:r>
              <a:rPr lang="en-US" altLang="ko-KR" sz="1600" b="1" dirty="0">
                <a:sym typeface="Wingdings" panose="05000000000000000000" pitchFamily="2" charset="2"/>
              </a:rPr>
              <a:t> overfitting</a:t>
            </a:r>
            <a:r>
              <a:rPr lang="ko-KR" altLang="en-US" sz="1600" b="1" dirty="0">
                <a:sym typeface="Wingdings" panose="05000000000000000000" pitchFamily="2" charset="2"/>
              </a:rPr>
              <a:t> 문제 줄임</a:t>
            </a:r>
            <a:endParaRPr lang="en-US" altLang="ko-KR" sz="1600" b="1" dirty="0"/>
          </a:p>
        </p:txBody>
      </p:sp>
      <p:pic>
        <p:nvPicPr>
          <p:cNvPr id="46082" name="Picture 2">
            <a:extLst>
              <a:ext uri="{FF2B5EF4-FFF2-40B4-BE49-F238E27FC236}">
                <a16:creationId xmlns:a16="http://schemas.microsoft.com/office/drawing/2014/main" id="{0E7ED0C1-C6B1-4A95-9CFD-24C6EE2DDC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8282" y="2681349"/>
            <a:ext cx="3369387" cy="3518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084" name="Picture 4">
            <a:extLst>
              <a:ext uri="{FF2B5EF4-FFF2-40B4-BE49-F238E27FC236}">
                <a16:creationId xmlns:a16="http://schemas.microsoft.com/office/drawing/2014/main" id="{2EB3AF59-B0D7-45F0-9AEC-E82789D54B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9529" y="2690255"/>
            <a:ext cx="4344302" cy="3518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037AA18-316A-416E-9040-1A671F773F48}"/>
              </a:ext>
            </a:extLst>
          </p:cNvPr>
          <p:cNvSpPr txBox="1"/>
          <p:nvPr/>
        </p:nvSpPr>
        <p:spPr>
          <a:xfrm>
            <a:off x="0" y="6521624"/>
            <a:ext cx="201850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bg2"/>
                </a:solidFill>
              </a:rPr>
              <a:t>Ref)</a:t>
            </a:r>
            <a:r>
              <a:rPr lang="ko-KR" altLang="en-US" sz="1000" dirty="0">
                <a:solidFill>
                  <a:schemeClr val="bg2"/>
                </a:solidFill>
              </a:rPr>
              <a:t> </a:t>
            </a:r>
            <a:r>
              <a:rPr lang="en-US" altLang="ko-KR" sz="1000" dirty="0">
                <a:solidFill>
                  <a:schemeClr val="bg2"/>
                </a:solidFill>
              </a:rPr>
              <a:t>https://bskyvision.com/425</a:t>
            </a:r>
            <a:endParaRPr lang="ko-KR" altLang="en-US" sz="1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036700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7250E6D-55D9-42FA-AFFA-CC6CD806E69B}"/>
              </a:ext>
            </a:extLst>
          </p:cNvPr>
          <p:cNvSpPr txBox="1"/>
          <p:nvPr/>
        </p:nvSpPr>
        <p:spPr>
          <a:xfrm>
            <a:off x="116596" y="531621"/>
            <a:ext cx="1127889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 err="1">
                <a:solidFill>
                  <a:schemeClr val="bg1"/>
                </a:solidFill>
              </a:rPr>
              <a:t>AlexNet</a:t>
            </a:r>
            <a:r>
              <a:rPr lang="en-US" altLang="ko-KR" sz="2500" b="1" dirty="0">
                <a:solidFill>
                  <a:schemeClr val="bg1"/>
                </a:solidFill>
              </a:rPr>
              <a:t>(2012)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1A4733-124E-49DF-872D-57BE78F0EE34}"/>
              </a:ext>
            </a:extLst>
          </p:cNvPr>
          <p:cNvSpPr txBox="1"/>
          <p:nvPr/>
        </p:nvSpPr>
        <p:spPr>
          <a:xfrm>
            <a:off x="0" y="6521624"/>
            <a:ext cx="201850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bg2"/>
                </a:solidFill>
              </a:rPr>
              <a:t>Ref)</a:t>
            </a:r>
            <a:r>
              <a:rPr lang="ko-KR" altLang="en-US" sz="1000" dirty="0">
                <a:solidFill>
                  <a:schemeClr val="bg2"/>
                </a:solidFill>
              </a:rPr>
              <a:t> </a:t>
            </a:r>
            <a:r>
              <a:rPr lang="en-US" altLang="ko-KR" sz="1000" dirty="0">
                <a:solidFill>
                  <a:schemeClr val="bg2"/>
                </a:solidFill>
              </a:rPr>
              <a:t>https://bskyvision.com/425</a:t>
            </a:r>
            <a:endParaRPr lang="ko-KR" altLang="en-US" sz="1000" dirty="0">
              <a:solidFill>
                <a:schemeClr val="bg2"/>
              </a:solidFill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8D030596-7C06-4009-86D8-2B3EBFD83A9C}"/>
              </a:ext>
            </a:extLst>
          </p:cNvPr>
          <p:cNvGrpSpPr/>
          <p:nvPr/>
        </p:nvGrpSpPr>
        <p:grpSpPr>
          <a:xfrm>
            <a:off x="1188118" y="2487998"/>
            <a:ext cx="9284482" cy="4054862"/>
            <a:chOff x="1809750" y="1840215"/>
            <a:chExt cx="8572500" cy="4530136"/>
          </a:xfrm>
        </p:grpSpPr>
        <p:pic>
          <p:nvPicPr>
            <p:cNvPr id="14" name="Picture 2">
              <a:extLst>
                <a:ext uri="{FF2B5EF4-FFF2-40B4-BE49-F238E27FC236}">
                  <a16:creationId xmlns:a16="http://schemas.microsoft.com/office/drawing/2014/main" id="{C9021592-9635-453C-8524-083685AB00E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0743"/>
            <a:stretch/>
          </p:blipFill>
          <p:spPr bwMode="auto">
            <a:xfrm>
              <a:off x="1809750" y="1840215"/>
              <a:ext cx="8572500" cy="38087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4E5D5496-7923-48E6-AB76-E775E602DF87}"/>
                </a:ext>
              </a:extLst>
            </p:cNvPr>
            <p:cNvSpPr/>
            <p:nvPr/>
          </p:nvSpPr>
          <p:spPr>
            <a:xfrm>
              <a:off x="3495040" y="5161280"/>
              <a:ext cx="2219960" cy="4876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712B1B8A-94E3-4432-BE8B-7F18361CD25A}"/>
                </a:ext>
              </a:extLst>
            </p:cNvPr>
            <p:cNvSpPr/>
            <p:nvPr/>
          </p:nvSpPr>
          <p:spPr>
            <a:xfrm>
              <a:off x="8255000" y="4927600"/>
              <a:ext cx="604802" cy="4876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오른쪽 중괄호 17">
              <a:extLst>
                <a:ext uri="{FF2B5EF4-FFF2-40B4-BE49-F238E27FC236}">
                  <a16:creationId xmlns:a16="http://schemas.microsoft.com/office/drawing/2014/main" id="{FF23514A-0F12-45BC-880E-3A9C02636466}"/>
                </a:ext>
              </a:extLst>
            </p:cNvPr>
            <p:cNvSpPr/>
            <p:nvPr/>
          </p:nvSpPr>
          <p:spPr>
            <a:xfrm rot="5400000">
              <a:off x="5196203" y="2677065"/>
              <a:ext cx="442596" cy="6122035"/>
            </a:xfrm>
            <a:prstGeom prst="rightBrace">
              <a:avLst/>
            </a:prstGeom>
            <a:ln w="127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7544930-5A13-4617-B663-AAC14410D26B}"/>
                </a:ext>
              </a:extLst>
            </p:cNvPr>
            <p:cNvSpPr txBox="1"/>
            <p:nvPr/>
          </p:nvSpPr>
          <p:spPr>
            <a:xfrm>
              <a:off x="4692116" y="6060885"/>
              <a:ext cx="1450771" cy="3094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b="1" dirty="0"/>
                <a:t>Convolution layers</a:t>
              </a:r>
              <a:endParaRPr lang="ko-KR" altLang="en-US" sz="1200" b="1" dirty="0"/>
            </a:p>
          </p:txBody>
        </p:sp>
        <p:sp>
          <p:nvSpPr>
            <p:cNvPr id="20" name="오른쪽 중괄호 19">
              <a:extLst>
                <a:ext uri="{FF2B5EF4-FFF2-40B4-BE49-F238E27FC236}">
                  <a16:creationId xmlns:a16="http://schemas.microsoft.com/office/drawing/2014/main" id="{580A9643-C16A-4845-AD32-0B0CB7B18C25}"/>
                </a:ext>
              </a:extLst>
            </p:cNvPr>
            <p:cNvSpPr/>
            <p:nvPr/>
          </p:nvSpPr>
          <p:spPr>
            <a:xfrm rot="5400000">
              <a:off x="9158921" y="4836384"/>
              <a:ext cx="442596" cy="1803400"/>
            </a:xfrm>
            <a:prstGeom prst="rightBrace">
              <a:avLst/>
            </a:prstGeom>
            <a:ln w="127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68755DF-A1D3-44A4-B151-57C0AAB2A5AF}"/>
                </a:ext>
              </a:extLst>
            </p:cNvPr>
            <p:cNvSpPr txBox="1"/>
            <p:nvPr/>
          </p:nvSpPr>
          <p:spPr>
            <a:xfrm>
              <a:off x="8529028" y="6060885"/>
              <a:ext cx="1702383" cy="3094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b="1" dirty="0"/>
                <a:t>Fully connected layers</a:t>
              </a:r>
              <a:endParaRPr lang="ko-KR" altLang="en-US" sz="1200" b="1" dirty="0"/>
            </a:p>
          </p:txBody>
        </p:sp>
      </p:grp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69E154AC-B00D-8934-5B22-C057FF5C1615}"/>
              </a:ext>
            </a:extLst>
          </p:cNvPr>
          <p:cNvCxnSpPr/>
          <p:nvPr/>
        </p:nvCxnSpPr>
        <p:spPr>
          <a:xfrm>
            <a:off x="1692876" y="2694216"/>
            <a:ext cx="191529" cy="784654"/>
          </a:xfrm>
          <a:prstGeom prst="straightConnector1">
            <a:avLst/>
          </a:prstGeom>
          <a:ln w="12700">
            <a:solidFill>
              <a:srgbClr val="6600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69C88047-907C-06D4-0FB2-1CFE370366ED}"/>
              </a:ext>
            </a:extLst>
          </p:cNvPr>
          <p:cNvSpPr txBox="1"/>
          <p:nvPr/>
        </p:nvSpPr>
        <p:spPr>
          <a:xfrm>
            <a:off x="977979" y="2300437"/>
            <a:ext cx="1249060" cy="415498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altLang="ko-KR" sz="1050" b="1" dirty="0">
                <a:solidFill>
                  <a:srgbClr val="C00000"/>
                </a:solidFill>
              </a:rPr>
              <a:t>[11 x 11 x 3] </a:t>
            </a:r>
            <a:r>
              <a:rPr lang="en-US" altLang="ko-KR" sz="1050" b="1" dirty="0">
                <a:solidFill>
                  <a:srgbClr val="0000FF"/>
                </a:solidFill>
              </a:rPr>
              <a:t>x 48</a:t>
            </a:r>
          </a:p>
          <a:p>
            <a:pPr algn="ctr"/>
            <a:r>
              <a:rPr lang="en-US" altLang="ko-KR" sz="1050" b="1" dirty="0">
                <a:solidFill>
                  <a:srgbClr val="0000FF"/>
                </a:solidFill>
              </a:rPr>
              <a:t>(S4/P0)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6F0DCB5-D04D-4453-4D2A-F92426AB4212}"/>
              </a:ext>
            </a:extLst>
          </p:cNvPr>
          <p:cNvSpPr txBox="1"/>
          <p:nvPr/>
        </p:nvSpPr>
        <p:spPr>
          <a:xfrm>
            <a:off x="149254" y="996335"/>
            <a:ext cx="4254691" cy="5083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600" b="1" dirty="0" err="1"/>
              <a:t>AlexNet</a:t>
            </a:r>
            <a:r>
              <a:rPr lang="en-US" altLang="ko-KR" sz="1600" b="1" dirty="0"/>
              <a:t>  (3x3 Max Pooling@S2, </a:t>
            </a:r>
            <a:r>
              <a:rPr lang="en-US" altLang="ko-KR" sz="1600" b="1" dirty="0" err="1"/>
              <a:t>ReLU</a:t>
            </a:r>
            <a:r>
              <a:rPr lang="en-US" altLang="ko-KR" sz="1600" b="1" dirty="0"/>
              <a:t>)</a:t>
            </a: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2DBFC15F-ABD0-6E88-0E9C-C71BD8DD32BD}"/>
              </a:ext>
            </a:extLst>
          </p:cNvPr>
          <p:cNvCxnSpPr>
            <a:cxnSpLocks/>
          </p:cNvCxnSpPr>
          <p:nvPr/>
        </p:nvCxnSpPr>
        <p:spPr>
          <a:xfrm flipH="1">
            <a:off x="2848871" y="2336757"/>
            <a:ext cx="164507" cy="488088"/>
          </a:xfrm>
          <a:prstGeom prst="straightConnector1">
            <a:avLst/>
          </a:prstGeom>
          <a:ln w="12700">
            <a:solidFill>
              <a:srgbClr val="6600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AF01CDA5-3792-DB4E-22B7-B856AE20EA31}"/>
              </a:ext>
            </a:extLst>
          </p:cNvPr>
          <p:cNvSpPr txBox="1"/>
          <p:nvPr/>
        </p:nvSpPr>
        <p:spPr>
          <a:xfrm>
            <a:off x="2490189" y="1922789"/>
            <a:ext cx="974947" cy="415498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altLang="ko-KR" sz="1050" b="1" dirty="0">
                <a:solidFill>
                  <a:srgbClr val="FF0000"/>
                </a:solidFill>
              </a:rPr>
              <a:t>Max Pooling</a:t>
            </a:r>
          </a:p>
          <a:p>
            <a:pPr algn="ctr"/>
            <a:r>
              <a:rPr lang="en-US" altLang="ko-KR" sz="1050" b="1" dirty="0">
                <a:solidFill>
                  <a:srgbClr val="FF0000"/>
                </a:solidFill>
              </a:rPr>
              <a:t>27 x 27 x 48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B6A99024-2A48-D506-D7CC-D95C2BB7E5B5}"/>
              </a:ext>
            </a:extLst>
          </p:cNvPr>
          <p:cNvCxnSpPr>
            <a:cxnSpLocks/>
          </p:cNvCxnSpPr>
          <p:nvPr/>
        </p:nvCxnSpPr>
        <p:spPr>
          <a:xfrm flipH="1">
            <a:off x="3169191" y="2272963"/>
            <a:ext cx="330566" cy="1168185"/>
          </a:xfrm>
          <a:prstGeom prst="straightConnector1">
            <a:avLst/>
          </a:prstGeom>
          <a:ln w="12700">
            <a:solidFill>
              <a:srgbClr val="6600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547BF97C-E6B2-8CD3-E24F-643B6BEEB8FC}"/>
              </a:ext>
            </a:extLst>
          </p:cNvPr>
          <p:cNvSpPr txBox="1"/>
          <p:nvPr/>
        </p:nvSpPr>
        <p:spPr>
          <a:xfrm>
            <a:off x="3400216" y="2070408"/>
            <a:ext cx="1249060" cy="415498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altLang="ko-KR" sz="1050" b="1" dirty="0">
                <a:solidFill>
                  <a:srgbClr val="C00000"/>
                </a:solidFill>
              </a:rPr>
              <a:t>[5 x 5 x 48] </a:t>
            </a:r>
            <a:r>
              <a:rPr lang="en-US" altLang="ko-KR" sz="1050" b="1" dirty="0">
                <a:solidFill>
                  <a:srgbClr val="0000FF"/>
                </a:solidFill>
              </a:rPr>
              <a:t>x 128</a:t>
            </a:r>
          </a:p>
          <a:p>
            <a:pPr algn="ctr"/>
            <a:r>
              <a:rPr lang="en-US" altLang="ko-KR" sz="1050" b="1" dirty="0">
                <a:solidFill>
                  <a:srgbClr val="0000FF"/>
                </a:solidFill>
              </a:rPr>
              <a:t>(S1/P2)</a:t>
            </a: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63E2AF63-A051-6396-1BBB-B2ACF572226F}"/>
              </a:ext>
            </a:extLst>
          </p:cNvPr>
          <p:cNvCxnSpPr>
            <a:cxnSpLocks/>
          </p:cNvCxnSpPr>
          <p:nvPr/>
        </p:nvCxnSpPr>
        <p:spPr>
          <a:xfrm flipH="1">
            <a:off x="4484316" y="2700941"/>
            <a:ext cx="158441" cy="460614"/>
          </a:xfrm>
          <a:prstGeom prst="straightConnector1">
            <a:avLst/>
          </a:prstGeom>
          <a:ln w="12700">
            <a:solidFill>
              <a:srgbClr val="6600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AF05F652-4107-F7F9-3DA8-5AE82973698B}"/>
              </a:ext>
            </a:extLst>
          </p:cNvPr>
          <p:cNvSpPr txBox="1"/>
          <p:nvPr/>
        </p:nvSpPr>
        <p:spPr>
          <a:xfrm>
            <a:off x="4371894" y="2300437"/>
            <a:ext cx="1010212" cy="415498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altLang="ko-KR" sz="1050" b="1" dirty="0">
                <a:solidFill>
                  <a:srgbClr val="FF0000"/>
                </a:solidFill>
              </a:rPr>
              <a:t>Max Pooling</a:t>
            </a:r>
          </a:p>
          <a:p>
            <a:pPr algn="ctr"/>
            <a:r>
              <a:rPr lang="en-US" altLang="ko-KR" sz="1050" b="1" dirty="0">
                <a:solidFill>
                  <a:srgbClr val="FF0000"/>
                </a:solidFill>
              </a:rPr>
              <a:t>13 x 13 x 128</a:t>
            </a: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1789547D-A141-6F17-7632-DDBF7E2021E3}"/>
              </a:ext>
            </a:extLst>
          </p:cNvPr>
          <p:cNvCxnSpPr>
            <a:cxnSpLocks/>
          </p:cNvCxnSpPr>
          <p:nvPr/>
        </p:nvCxnSpPr>
        <p:spPr>
          <a:xfrm flipH="1">
            <a:off x="4716814" y="1992378"/>
            <a:ext cx="910502" cy="1578138"/>
          </a:xfrm>
          <a:prstGeom prst="straightConnector1">
            <a:avLst/>
          </a:prstGeom>
          <a:ln w="12700">
            <a:solidFill>
              <a:srgbClr val="6600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6D72B8DB-C030-D0FC-CC06-0163B6A47E09}"/>
              </a:ext>
            </a:extLst>
          </p:cNvPr>
          <p:cNvSpPr txBox="1"/>
          <p:nvPr/>
        </p:nvSpPr>
        <p:spPr>
          <a:xfrm>
            <a:off x="4297151" y="5319333"/>
            <a:ext cx="1010213" cy="415498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altLang="ko-KR" sz="1050" b="1" dirty="0" err="1"/>
              <a:t>Concat</a:t>
            </a:r>
            <a:endParaRPr lang="en-US" altLang="ko-KR" sz="1050" b="1" dirty="0"/>
          </a:p>
          <a:p>
            <a:pPr algn="ctr"/>
            <a:r>
              <a:rPr lang="en-US" altLang="ko-KR" sz="1050" b="1" dirty="0"/>
              <a:t>13 x 13 x 256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2767670-C4D4-3B3D-31F1-43ABCB742EF5}"/>
              </a:ext>
            </a:extLst>
          </p:cNvPr>
          <p:cNvSpPr txBox="1"/>
          <p:nvPr/>
        </p:nvSpPr>
        <p:spPr>
          <a:xfrm>
            <a:off x="517758" y="4753690"/>
            <a:ext cx="1010213" cy="415498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altLang="ko-KR" sz="1050" b="1" dirty="0"/>
              <a:t>Input</a:t>
            </a:r>
          </a:p>
          <a:p>
            <a:pPr algn="ctr"/>
            <a:r>
              <a:rPr lang="en-US" altLang="ko-KR" sz="1050" b="1" dirty="0"/>
              <a:t>227 x 227 x 3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08050BC-17D8-61C0-909D-C76113D5922D}"/>
              </a:ext>
            </a:extLst>
          </p:cNvPr>
          <p:cNvSpPr txBox="1"/>
          <p:nvPr/>
        </p:nvSpPr>
        <p:spPr>
          <a:xfrm>
            <a:off x="5335162" y="1735983"/>
            <a:ext cx="1324402" cy="415498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altLang="ko-KR" sz="1050" b="1" dirty="0">
                <a:solidFill>
                  <a:srgbClr val="C00000"/>
                </a:solidFill>
              </a:rPr>
              <a:t>[3 x 3 x 256] </a:t>
            </a:r>
            <a:r>
              <a:rPr lang="en-US" altLang="ko-KR" sz="1050" b="1" dirty="0">
                <a:solidFill>
                  <a:srgbClr val="0000FF"/>
                </a:solidFill>
              </a:rPr>
              <a:t>x 192</a:t>
            </a:r>
          </a:p>
          <a:p>
            <a:pPr algn="ctr"/>
            <a:r>
              <a:rPr lang="en-US" altLang="ko-KR" sz="1050" b="1" dirty="0">
                <a:solidFill>
                  <a:srgbClr val="0000FF"/>
                </a:solidFill>
              </a:rPr>
              <a:t>(S1/P1)</a:t>
            </a: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6928AD46-FFAC-1B6C-7481-D6A825AC9FCD}"/>
              </a:ext>
            </a:extLst>
          </p:cNvPr>
          <p:cNvCxnSpPr>
            <a:cxnSpLocks/>
          </p:cNvCxnSpPr>
          <p:nvPr/>
        </p:nvCxnSpPr>
        <p:spPr>
          <a:xfrm flipH="1">
            <a:off x="6096000" y="2485906"/>
            <a:ext cx="330566" cy="1168185"/>
          </a:xfrm>
          <a:prstGeom prst="straightConnector1">
            <a:avLst/>
          </a:prstGeom>
          <a:ln w="12700">
            <a:solidFill>
              <a:srgbClr val="6600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8416FD46-6B4D-A40C-497B-8364360345DA}"/>
              </a:ext>
            </a:extLst>
          </p:cNvPr>
          <p:cNvSpPr txBox="1"/>
          <p:nvPr/>
        </p:nvSpPr>
        <p:spPr>
          <a:xfrm>
            <a:off x="6289355" y="2283351"/>
            <a:ext cx="1324402" cy="415498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altLang="ko-KR" sz="1050" b="1" dirty="0">
                <a:solidFill>
                  <a:srgbClr val="C00000"/>
                </a:solidFill>
              </a:rPr>
              <a:t>[3 x 3 x 192] </a:t>
            </a:r>
            <a:r>
              <a:rPr lang="en-US" altLang="ko-KR" sz="1050" b="1" dirty="0">
                <a:solidFill>
                  <a:srgbClr val="0000FF"/>
                </a:solidFill>
              </a:rPr>
              <a:t>x 192</a:t>
            </a:r>
          </a:p>
          <a:p>
            <a:pPr algn="ctr"/>
            <a:r>
              <a:rPr lang="en-US" altLang="ko-KR" sz="1050" b="1" dirty="0">
                <a:solidFill>
                  <a:srgbClr val="0000FF"/>
                </a:solidFill>
              </a:rPr>
              <a:t>(S1/P1)</a:t>
            </a: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33CBF674-BCAF-44BB-87BB-AF79A52FE343}"/>
              </a:ext>
            </a:extLst>
          </p:cNvPr>
          <p:cNvCxnSpPr>
            <a:cxnSpLocks/>
          </p:cNvCxnSpPr>
          <p:nvPr/>
        </p:nvCxnSpPr>
        <p:spPr>
          <a:xfrm flipH="1">
            <a:off x="7475166" y="2464881"/>
            <a:ext cx="330566" cy="1168185"/>
          </a:xfrm>
          <a:prstGeom prst="straightConnector1">
            <a:avLst/>
          </a:prstGeom>
          <a:ln w="12700">
            <a:solidFill>
              <a:srgbClr val="6600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A07A69F7-546B-02DD-B830-7AD5137C473D}"/>
              </a:ext>
            </a:extLst>
          </p:cNvPr>
          <p:cNvSpPr txBox="1"/>
          <p:nvPr/>
        </p:nvSpPr>
        <p:spPr>
          <a:xfrm>
            <a:off x="7668522" y="2262326"/>
            <a:ext cx="1324402" cy="415498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altLang="ko-KR" sz="1050" b="1" dirty="0">
                <a:solidFill>
                  <a:srgbClr val="C00000"/>
                </a:solidFill>
              </a:rPr>
              <a:t>[3 x 3 x 192] </a:t>
            </a:r>
            <a:r>
              <a:rPr lang="en-US" altLang="ko-KR" sz="1050" b="1" dirty="0">
                <a:solidFill>
                  <a:srgbClr val="0000FF"/>
                </a:solidFill>
              </a:rPr>
              <a:t>x 128</a:t>
            </a:r>
          </a:p>
          <a:p>
            <a:pPr algn="ctr"/>
            <a:r>
              <a:rPr lang="en-US" altLang="ko-KR" sz="1050" b="1" dirty="0">
                <a:solidFill>
                  <a:srgbClr val="0000FF"/>
                </a:solidFill>
              </a:rPr>
              <a:t>(S1/P1)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DA32971-55BA-E1CE-B7FB-1D17277614FB}"/>
              </a:ext>
            </a:extLst>
          </p:cNvPr>
          <p:cNvSpPr txBox="1"/>
          <p:nvPr/>
        </p:nvSpPr>
        <p:spPr>
          <a:xfrm>
            <a:off x="8096982" y="5325235"/>
            <a:ext cx="859531" cy="415498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altLang="ko-KR" sz="1050" b="1" dirty="0" err="1"/>
              <a:t>Concat</a:t>
            </a:r>
            <a:endParaRPr lang="en-US" altLang="ko-KR" sz="1050" b="1" dirty="0"/>
          </a:p>
          <a:p>
            <a:pPr algn="ctr"/>
            <a:r>
              <a:rPr lang="en-US" altLang="ko-KR" sz="1050" b="1" dirty="0"/>
              <a:t>6 x 6 x 256</a:t>
            </a: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0B131AB4-5F8B-C4B8-06CB-3670F56DC8A8}"/>
              </a:ext>
            </a:extLst>
          </p:cNvPr>
          <p:cNvCxnSpPr>
            <a:cxnSpLocks/>
          </p:cNvCxnSpPr>
          <p:nvPr/>
        </p:nvCxnSpPr>
        <p:spPr>
          <a:xfrm flipH="1">
            <a:off x="8380504" y="2904443"/>
            <a:ext cx="158441" cy="460614"/>
          </a:xfrm>
          <a:prstGeom prst="straightConnector1">
            <a:avLst/>
          </a:prstGeom>
          <a:ln w="12700">
            <a:solidFill>
              <a:srgbClr val="6600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1A223AA4-DF75-B352-906B-3F2953B7958D}"/>
              </a:ext>
            </a:extLst>
          </p:cNvPr>
          <p:cNvSpPr txBox="1"/>
          <p:nvPr/>
        </p:nvSpPr>
        <p:spPr>
          <a:xfrm>
            <a:off x="8493725" y="2527006"/>
            <a:ext cx="974947" cy="415498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altLang="ko-KR" sz="1050" b="1" dirty="0">
                <a:solidFill>
                  <a:srgbClr val="FF0000"/>
                </a:solidFill>
              </a:rPr>
              <a:t>Max Pooling</a:t>
            </a:r>
          </a:p>
          <a:p>
            <a:pPr algn="ctr"/>
            <a:r>
              <a:rPr lang="en-US" altLang="ko-KR" sz="1050" b="1" dirty="0">
                <a:solidFill>
                  <a:srgbClr val="FF0000"/>
                </a:solidFill>
              </a:rPr>
              <a:t>6 x 6 x 128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CB73CE4-CF6D-2084-DED3-31C267C5D9C4}"/>
              </a:ext>
            </a:extLst>
          </p:cNvPr>
          <p:cNvSpPr txBox="1"/>
          <p:nvPr/>
        </p:nvSpPr>
        <p:spPr>
          <a:xfrm>
            <a:off x="8426757" y="5674027"/>
            <a:ext cx="601447" cy="253916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altLang="ko-KR" sz="1050" b="1" dirty="0"/>
              <a:t>= 9216</a:t>
            </a: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57B8AA5D-351F-39F6-8E19-834BACF9F3D5}"/>
              </a:ext>
            </a:extLst>
          </p:cNvPr>
          <p:cNvCxnSpPr>
            <a:cxnSpLocks/>
          </p:cNvCxnSpPr>
          <p:nvPr/>
        </p:nvCxnSpPr>
        <p:spPr>
          <a:xfrm flipH="1">
            <a:off x="10449408" y="3767324"/>
            <a:ext cx="158441" cy="460614"/>
          </a:xfrm>
          <a:prstGeom prst="straightConnector1">
            <a:avLst/>
          </a:prstGeom>
          <a:ln w="12700">
            <a:solidFill>
              <a:srgbClr val="6600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03F55E80-1377-D04D-41F9-96D215B09B48}"/>
              </a:ext>
            </a:extLst>
          </p:cNvPr>
          <p:cNvSpPr txBox="1"/>
          <p:nvPr/>
        </p:nvSpPr>
        <p:spPr>
          <a:xfrm>
            <a:off x="10285340" y="3501850"/>
            <a:ext cx="716863" cy="253916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altLang="ko-KR" sz="1050" b="1" dirty="0" err="1"/>
              <a:t>Softmax</a:t>
            </a:r>
            <a:endParaRPr lang="en-US" altLang="ko-KR" sz="1050" b="1" dirty="0"/>
          </a:p>
        </p:txBody>
      </p:sp>
      <p:pic>
        <p:nvPicPr>
          <p:cNvPr id="46" name="그림 45" descr="텍스트, 화이트보드이(가) 표시된 사진&#10;&#10;자동 생성된 설명">
            <a:extLst>
              <a:ext uri="{FF2B5EF4-FFF2-40B4-BE49-F238E27FC236}">
                <a16:creationId xmlns:a16="http://schemas.microsoft.com/office/drawing/2014/main" id="{25C8DCD1-7162-7BF7-C3DE-4EFD2D4D69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5327" y="3869422"/>
            <a:ext cx="1526959" cy="957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53011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다채로움, 스크린샷, 패턴, 사각형이(가) 표시된 사진&#10;&#10;자동 생성된 설명">
            <a:extLst>
              <a:ext uri="{FF2B5EF4-FFF2-40B4-BE49-F238E27FC236}">
                <a16:creationId xmlns:a16="http://schemas.microsoft.com/office/drawing/2014/main" id="{603BC1B2-20ED-7904-34EF-409FB02805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78" r="12618" b="1"/>
          <a:stretch/>
        </p:blipFill>
        <p:spPr>
          <a:xfrm>
            <a:off x="684575" y="685800"/>
            <a:ext cx="10821625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76154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7250E6D-55D9-42FA-AFFA-CC6CD806E69B}"/>
              </a:ext>
            </a:extLst>
          </p:cNvPr>
          <p:cNvSpPr txBox="1"/>
          <p:nvPr/>
        </p:nvSpPr>
        <p:spPr>
          <a:xfrm>
            <a:off x="116596" y="531621"/>
            <a:ext cx="1127889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 err="1">
                <a:solidFill>
                  <a:schemeClr val="bg1"/>
                </a:solidFill>
              </a:rPr>
              <a:t>GooGleNet</a:t>
            </a:r>
            <a:r>
              <a:rPr lang="en-US" altLang="ko-KR" sz="2500" b="1" dirty="0">
                <a:solidFill>
                  <a:schemeClr val="bg1"/>
                </a:solidFill>
              </a:rPr>
              <a:t>(2014)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AB29A6-19E7-46EA-8752-0E8CEDFE8ED1}"/>
              </a:ext>
            </a:extLst>
          </p:cNvPr>
          <p:cNvSpPr txBox="1"/>
          <p:nvPr/>
        </p:nvSpPr>
        <p:spPr>
          <a:xfrm>
            <a:off x="116596" y="1252745"/>
            <a:ext cx="5529078" cy="11546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b="1" dirty="0" err="1"/>
              <a:t>VGGNet</a:t>
            </a:r>
            <a:r>
              <a:rPr lang="ko-KR" altLang="en-US" sz="1600" b="1" dirty="0"/>
              <a:t>을 이기고 우승을 차지한 알고리즘 </a:t>
            </a:r>
            <a:r>
              <a:rPr lang="en-US" altLang="ko-KR" sz="1600" b="1" dirty="0"/>
              <a:t>(Inception)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b="1" dirty="0"/>
              <a:t>총 </a:t>
            </a:r>
            <a:r>
              <a:rPr lang="en-US" altLang="ko-KR" sz="1600" b="1" dirty="0"/>
              <a:t>22</a:t>
            </a:r>
            <a:r>
              <a:rPr lang="ko-KR" altLang="en-US" sz="1600" b="1" dirty="0"/>
              <a:t>개 </a:t>
            </a:r>
            <a:r>
              <a:rPr lang="en-US" altLang="ko-KR" sz="1600" b="1" dirty="0"/>
              <a:t>layer</a:t>
            </a:r>
            <a:r>
              <a:rPr lang="ko-KR" altLang="en-US" sz="1600" b="1" dirty="0"/>
              <a:t>로 구성</a:t>
            </a:r>
            <a:endParaRPr lang="en-US" altLang="ko-KR" sz="1600" b="1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6FB5A3-BBFF-4D26-BA7A-FBAAADC20BEA}"/>
              </a:ext>
            </a:extLst>
          </p:cNvPr>
          <p:cNvSpPr txBox="1"/>
          <p:nvPr/>
        </p:nvSpPr>
        <p:spPr>
          <a:xfrm>
            <a:off x="5298345" y="6093978"/>
            <a:ext cx="15953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/>
              <a:t>&lt;</a:t>
            </a:r>
            <a:r>
              <a:rPr lang="en-US" altLang="ko-KR" sz="1200" b="1" dirty="0" err="1"/>
              <a:t>GoogLeNet</a:t>
            </a:r>
            <a:r>
              <a:rPr lang="ko-KR" altLang="en-US" sz="1200" b="1" dirty="0"/>
              <a:t> 구조</a:t>
            </a:r>
            <a:r>
              <a:rPr lang="en-US" altLang="ko-KR" sz="1200" b="1" dirty="0"/>
              <a:t>&gt;</a:t>
            </a:r>
            <a:endParaRPr lang="ko-KR" altLang="en-US" sz="1200" b="1" dirty="0"/>
          </a:p>
        </p:txBody>
      </p:sp>
      <p:pic>
        <p:nvPicPr>
          <p:cNvPr id="40962" name="Picture 2">
            <a:extLst>
              <a:ext uri="{FF2B5EF4-FFF2-40B4-BE49-F238E27FC236}">
                <a16:creationId xmlns:a16="http://schemas.microsoft.com/office/drawing/2014/main" id="{DB9B636C-3732-409B-9F5B-A91D1DBC62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370" y="2884439"/>
            <a:ext cx="11691258" cy="2619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D8B1EF1-EAD3-4D33-AC31-85E7BC5E7782}"/>
              </a:ext>
            </a:extLst>
          </p:cNvPr>
          <p:cNvSpPr txBox="1"/>
          <p:nvPr/>
        </p:nvSpPr>
        <p:spPr>
          <a:xfrm>
            <a:off x="0" y="6521624"/>
            <a:ext cx="201850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bg2"/>
                </a:solidFill>
              </a:rPr>
              <a:t>Ref)</a:t>
            </a:r>
            <a:r>
              <a:rPr lang="ko-KR" altLang="en-US" sz="1000" dirty="0">
                <a:solidFill>
                  <a:schemeClr val="bg2"/>
                </a:solidFill>
              </a:rPr>
              <a:t> </a:t>
            </a:r>
            <a:r>
              <a:rPr lang="en-US" altLang="ko-KR" sz="1000" dirty="0">
                <a:solidFill>
                  <a:schemeClr val="bg2"/>
                </a:solidFill>
              </a:rPr>
              <a:t>https://bskyvision.com/539</a:t>
            </a:r>
            <a:endParaRPr lang="ko-KR" altLang="en-US" sz="1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4578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E22E34-5517-4342-871D-1845633A9B4D}"/>
              </a:ext>
            </a:extLst>
          </p:cNvPr>
          <p:cNvSpPr txBox="1"/>
          <p:nvPr/>
        </p:nvSpPr>
        <p:spPr>
          <a:xfrm>
            <a:off x="173725" y="269456"/>
            <a:ext cx="75985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/>
              <a:t>딥러닝 모델 구성요소 </a:t>
            </a:r>
            <a:r>
              <a:rPr lang="en-US" altLang="ko-KR" sz="3200" dirty="0"/>
              <a:t>- Skip</a:t>
            </a:r>
            <a:r>
              <a:rPr lang="ko-KR" altLang="en-US" sz="3200" dirty="0"/>
              <a:t> </a:t>
            </a:r>
            <a:r>
              <a:rPr lang="en-US" altLang="ko-KR" sz="3200" dirty="0"/>
              <a:t>connection</a:t>
            </a:r>
            <a:endParaRPr lang="ko-KR" altLang="en-US" sz="3200" dirty="0"/>
          </a:p>
        </p:txBody>
      </p:sp>
      <p:sp>
        <p:nvSpPr>
          <p:cNvPr id="8" name="슬라이드 번호 개체 틀 3">
            <a:extLst>
              <a:ext uri="{FF2B5EF4-FFF2-40B4-BE49-F238E27FC236}">
                <a16:creationId xmlns:a16="http://schemas.microsoft.com/office/drawing/2014/main" id="{E1B7A6D4-C148-4DB1-8085-60564B429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518B812-0B38-4C45-9828-A6E4D84B3A5F}" type="slidenum">
              <a:rPr lang="ko-KR" altLang="en-US" smtClean="0"/>
              <a:t>5</a:t>
            </a:fld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BB1CAC-7C80-41DA-9B18-75BABD5122B8}"/>
              </a:ext>
            </a:extLst>
          </p:cNvPr>
          <p:cNvSpPr txBox="1"/>
          <p:nvPr/>
        </p:nvSpPr>
        <p:spPr>
          <a:xfrm>
            <a:off x="212181" y="970425"/>
            <a:ext cx="7626062" cy="17007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 dirty="0"/>
              <a:t>[CVPR 2015] </a:t>
            </a:r>
            <a:r>
              <a:rPr lang="en-US" altLang="ko-KR" b="1" dirty="0" err="1"/>
              <a:t>ResNet</a:t>
            </a:r>
            <a:r>
              <a:rPr lang="en-US" altLang="ko-KR" b="1" dirty="0"/>
              <a:t> (</a:t>
            </a:r>
            <a:r>
              <a:rPr lang="en-US" altLang="ko-KR" b="1" dirty="0" err="1"/>
              <a:t>Kaiming</a:t>
            </a:r>
            <a:r>
              <a:rPr lang="en-US" altLang="ko-KR" b="1" dirty="0"/>
              <a:t> He, Microsoft Research)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/>
              <a:t>3x3 convolution 2</a:t>
            </a:r>
            <a:r>
              <a:rPr lang="ko-KR" altLang="en-US" b="1" dirty="0"/>
              <a:t>개</a:t>
            </a:r>
            <a:r>
              <a:rPr lang="en-US" altLang="ko-KR" b="1" dirty="0"/>
              <a:t>,</a:t>
            </a:r>
            <a:br>
              <a:rPr lang="en-US" altLang="ko-KR" b="1" dirty="0"/>
            </a:br>
            <a:r>
              <a:rPr lang="en-US" altLang="ko-KR" b="1" dirty="0"/>
              <a:t>skip connection</a:t>
            </a:r>
            <a:r>
              <a:rPr lang="ko-KR" altLang="en-US" b="1" dirty="0"/>
              <a:t>으로 구성된 </a:t>
            </a:r>
            <a:r>
              <a:rPr lang="en-US" altLang="ko-KR" b="1" dirty="0">
                <a:solidFill>
                  <a:srgbClr val="0000FF"/>
                </a:solidFill>
              </a:rPr>
              <a:t>Residual block </a:t>
            </a:r>
            <a:r>
              <a:rPr lang="ko-KR" altLang="en-US" b="1" dirty="0">
                <a:solidFill>
                  <a:srgbClr val="0000FF"/>
                </a:solidFill>
              </a:rPr>
              <a:t>제안</a:t>
            </a:r>
            <a:endParaRPr lang="en-US" altLang="ko-KR" b="1" dirty="0">
              <a:solidFill>
                <a:srgbClr val="0000FF"/>
              </a:solidFill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/>
              <a:t>여러 개의 </a:t>
            </a:r>
            <a:r>
              <a:rPr lang="en-US" altLang="ko-KR" b="1" dirty="0"/>
              <a:t>Residual block</a:t>
            </a:r>
            <a:r>
              <a:rPr lang="ko-KR" altLang="en-US" b="1" dirty="0"/>
              <a:t>을 이용해 제안 기법인 </a:t>
            </a:r>
            <a:r>
              <a:rPr lang="en-US" altLang="ko-KR" b="1" dirty="0" err="1">
                <a:solidFill>
                  <a:srgbClr val="0000FF"/>
                </a:solidFill>
              </a:rPr>
              <a:t>ResNet</a:t>
            </a:r>
            <a:r>
              <a:rPr lang="ko-KR" altLang="en-US" b="1" dirty="0">
                <a:solidFill>
                  <a:srgbClr val="0000FF"/>
                </a:solidFill>
              </a:rPr>
              <a:t>을 구현</a:t>
            </a:r>
            <a:endParaRPr lang="en-US" altLang="ko-KR" b="1" dirty="0">
              <a:solidFill>
                <a:srgbClr val="0000FF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834CE8-5875-4B4E-A2C5-CB627CF87BC6}"/>
              </a:ext>
            </a:extLst>
          </p:cNvPr>
          <p:cNvSpPr txBox="1"/>
          <p:nvPr/>
        </p:nvSpPr>
        <p:spPr>
          <a:xfrm>
            <a:off x="0" y="6546095"/>
            <a:ext cx="30521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Ref.: cs231n.stanford.edu, Lecture 9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9CF4F92-FA3D-4E19-B237-421A55696F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600" y="241300"/>
            <a:ext cx="1903014" cy="6375400"/>
          </a:xfrm>
          <a:prstGeom prst="rect">
            <a:avLst/>
          </a:prstGeom>
        </p:spPr>
      </p:pic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C5E81449-7CF9-44D2-83B4-FBBE8473555D}"/>
              </a:ext>
            </a:extLst>
          </p:cNvPr>
          <p:cNvCxnSpPr/>
          <p:nvPr/>
        </p:nvCxnSpPr>
        <p:spPr>
          <a:xfrm flipV="1">
            <a:off x="10678160" y="370840"/>
            <a:ext cx="0" cy="617525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E07D1C9-9A20-40A3-BA41-A15DA1A05282}"/>
              </a:ext>
            </a:extLst>
          </p:cNvPr>
          <p:cNvSpPr txBox="1"/>
          <p:nvPr/>
        </p:nvSpPr>
        <p:spPr>
          <a:xfrm>
            <a:off x="10748018" y="5364480"/>
            <a:ext cx="12078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0000FF"/>
                </a:solidFill>
              </a:rPr>
              <a:t>Inference</a:t>
            </a:r>
          </a:p>
          <a:p>
            <a:pPr algn="ctr"/>
            <a:r>
              <a:rPr lang="ko-KR" altLang="en-US" b="1" dirty="0">
                <a:solidFill>
                  <a:srgbClr val="0000FF"/>
                </a:solidFill>
              </a:rPr>
              <a:t>진행 순서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019B2B04-E801-48DB-BC92-E768D3486144}"/>
              </a:ext>
            </a:extLst>
          </p:cNvPr>
          <p:cNvSpPr/>
          <p:nvPr/>
        </p:nvSpPr>
        <p:spPr>
          <a:xfrm>
            <a:off x="8488684" y="3926840"/>
            <a:ext cx="2024930" cy="548640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73C7C32-A365-4A73-80FE-4C60DAE12139}"/>
              </a:ext>
            </a:extLst>
          </p:cNvPr>
          <p:cNvSpPr txBox="1"/>
          <p:nvPr/>
        </p:nvSpPr>
        <p:spPr>
          <a:xfrm>
            <a:off x="6631438" y="4031572"/>
            <a:ext cx="1774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Residual</a:t>
            </a:r>
            <a:r>
              <a:rPr lang="ko-KR" altLang="en-US" b="1" dirty="0">
                <a:solidFill>
                  <a:srgbClr val="FF0000"/>
                </a:solidFill>
              </a:rPr>
              <a:t> </a:t>
            </a:r>
            <a:r>
              <a:rPr lang="en-US" altLang="ko-KR" b="1" dirty="0">
                <a:solidFill>
                  <a:srgbClr val="FF0000"/>
                </a:solidFill>
              </a:rPr>
              <a:t>block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84D3D88F-42DB-482E-8B8F-2B7A7769AB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4411" y="3111695"/>
            <a:ext cx="2465350" cy="3244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51556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7250E6D-55D9-42FA-AFFA-CC6CD806E69B}"/>
              </a:ext>
            </a:extLst>
          </p:cNvPr>
          <p:cNvSpPr txBox="1"/>
          <p:nvPr/>
        </p:nvSpPr>
        <p:spPr>
          <a:xfrm>
            <a:off x="116596" y="531621"/>
            <a:ext cx="1127889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 err="1">
                <a:solidFill>
                  <a:schemeClr val="bg1"/>
                </a:solidFill>
              </a:rPr>
              <a:t>GooGleNet</a:t>
            </a:r>
            <a:r>
              <a:rPr lang="en-US" altLang="ko-KR" sz="2500" b="1" dirty="0">
                <a:solidFill>
                  <a:schemeClr val="bg1"/>
                </a:solidFill>
              </a:rPr>
              <a:t>(2014)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AB29A6-19E7-46EA-8752-0E8CEDFE8ED1}"/>
              </a:ext>
            </a:extLst>
          </p:cNvPr>
          <p:cNvSpPr txBox="1"/>
          <p:nvPr/>
        </p:nvSpPr>
        <p:spPr>
          <a:xfrm>
            <a:off x="116596" y="1252745"/>
            <a:ext cx="6771982" cy="7833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b="1" dirty="0"/>
              <a:t>1x1</a:t>
            </a:r>
            <a:r>
              <a:rPr lang="ko-KR" altLang="en-US" sz="1600" b="1" dirty="0"/>
              <a:t> </a:t>
            </a:r>
            <a:r>
              <a:rPr lang="ko-KR" altLang="en-US" sz="1600" b="1" dirty="0" err="1"/>
              <a:t>컨볼루션</a:t>
            </a:r>
            <a:r>
              <a:rPr lang="ko-KR" altLang="en-US" sz="1600" b="1" dirty="0"/>
              <a:t> 사용 </a:t>
            </a:r>
            <a:r>
              <a:rPr lang="en-US" altLang="ko-KR" sz="1600" b="1" dirty="0">
                <a:sym typeface="Wingdings" panose="05000000000000000000" pitchFamily="2" charset="2"/>
              </a:rPr>
              <a:t> feature map</a:t>
            </a:r>
            <a:r>
              <a:rPr lang="ko-KR" altLang="en-US" sz="1600" b="1" dirty="0">
                <a:sym typeface="Wingdings" panose="05000000000000000000" pitchFamily="2" charset="2"/>
              </a:rPr>
              <a:t>의 개수를 줄이는 목적으로 사용</a:t>
            </a:r>
            <a:endParaRPr lang="en-US" altLang="ko-KR" sz="1600" b="1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6FB5A3-BBFF-4D26-BA7A-FBAAADC20BEA}"/>
              </a:ext>
            </a:extLst>
          </p:cNvPr>
          <p:cNvSpPr txBox="1"/>
          <p:nvPr/>
        </p:nvSpPr>
        <p:spPr>
          <a:xfrm>
            <a:off x="5298345" y="6093978"/>
            <a:ext cx="15953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/>
              <a:t>&lt;</a:t>
            </a:r>
            <a:r>
              <a:rPr lang="en-US" altLang="ko-KR" sz="1200" b="1" dirty="0" err="1"/>
              <a:t>GoogLeNet</a:t>
            </a:r>
            <a:r>
              <a:rPr lang="ko-KR" altLang="en-US" sz="1200" b="1" dirty="0"/>
              <a:t> 구조</a:t>
            </a:r>
            <a:r>
              <a:rPr lang="en-US" altLang="ko-KR" sz="1200" b="1" dirty="0"/>
              <a:t>&gt;</a:t>
            </a:r>
            <a:endParaRPr lang="ko-KR" altLang="en-US" sz="12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8B1EF1-EAD3-4D33-AC31-85E7BC5E7782}"/>
              </a:ext>
            </a:extLst>
          </p:cNvPr>
          <p:cNvSpPr txBox="1"/>
          <p:nvPr/>
        </p:nvSpPr>
        <p:spPr>
          <a:xfrm>
            <a:off x="0" y="6521624"/>
            <a:ext cx="201850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bg2"/>
                </a:solidFill>
              </a:rPr>
              <a:t>Ref)</a:t>
            </a:r>
            <a:r>
              <a:rPr lang="ko-KR" altLang="en-US" sz="1000" dirty="0">
                <a:solidFill>
                  <a:schemeClr val="bg2"/>
                </a:solidFill>
              </a:rPr>
              <a:t> </a:t>
            </a:r>
            <a:r>
              <a:rPr lang="en-US" altLang="ko-KR" sz="1000" dirty="0">
                <a:solidFill>
                  <a:schemeClr val="bg2"/>
                </a:solidFill>
              </a:rPr>
              <a:t>https://bskyvision.com/539</a:t>
            </a:r>
            <a:endParaRPr lang="ko-KR" altLang="en-US" sz="1000" dirty="0">
              <a:solidFill>
                <a:schemeClr val="bg2"/>
              </a:solidFill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C6FC1548-BF46-4A05-8681-F4663178DCA1}"/>
              </a:ext>
            </a:extLst>
          </p:cNvPr>
          <p:cNvGrpSpPr/>
          <p:nvPr/>
        </p:nvGrpSpPr>
        <p:grpSpPr>
          <a:xfrm>
            <a:off x="242948" y="2577193"/>
            <a:ext cx="11706102" cy="2917380"/>
            <a:chOff x="192973" y="2849099"/>
            <a:chExt cx="11806051" cy="2942289"/>
          </a:xfrm>
        </p:grpSpPr>
        <p:pic>
          <p:nvPicPr>
            <p:cNvPr id="48130" name="Picture 2">
              <a:extLst>
                <a:ext uri="{FF2B5EF4-FFF2-40B4-BE49-F238E27FC236}">
                  <a16:creationId xmlns:a16="http://schemas.microsoft.com/office/drawing/2014/main" id="{5546FAF8-9BFD-4A1C-9227-5169451B63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2973" y="2849099"/>
              <a:ext cx="11806051" cy="2942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5275EB44-6BE2-4E1A-A1DE-AAB2AC25058B}"/>
                </a:ext>
              </a:extLst>
            </p:cNvPr>
            <p:cNvSpPr/>
            <p:nvPr/>
          </p:nvSpPr>
          <p:spPr>
            <a:xfrm>
              <a:off x="4637314" y="2849099"/>
              <a:ext cx="2481943" cy="47705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1B94464-2FE1-412D-9292-DF2D716B0399}"/>
                </a:ext>
              </a:extLst>
            </p:cNvPr>
            <p:cNvSpPr txBox="1"/>
            <p:nvPr/>
          </p:nvSpPr>
          <p:spPr>
            <a:xfrm>
              <a:off x="5130140" y="2849099"/>
              <a:ext cx="16625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srgbClr val="FF0000"/>
                  </a:solidFill>
                </a:rPr>
                <a:t>1x1 </a:t>
              </a:r>
              <a:r>
                <a:rPr lang="ko-KR" altLang="en-US" b="1" dirty="0" err="1">
                  <a:solidFill>
                    <a:srgbClr val="FF0000"/>
                  </a:solidFill>
                </a:rPr>
                <a:t>컨볼루션</a:t>
              </a:r>
              <a:endParaRPr lang="ko-KR" altLang="en-US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572552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7250E6D-55D9-42FA-AFFA-CC6CD806E69B}"/>
              </a:ext>
            </a:extLst>
          </p:cNvPr>
          <p:cNvSpPr txBox="1"/>
          <p:nvPr/>
        </p:nvSpPr>
        <p:spPr>
          <a:xfrm>
            <a:off x="116596" y="531621"/>
            <a:ext cx="1127889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 err="1">
                <a:solidFill>
                  <a:schemeClr val="bg1"/>
                </a:solidFill>
              </a:rPr>
              <a:t>GooGleNet</a:t>
            </a:r>
            <a:r>
              <a:rPr lang="en-US" altLang="ko-KR" sz="2500" b="1" dirty="0">
                <a:solidFill>
                  <a:schemeClr val="bg1"/>
                </a:solidFill>
              </a:rPr>
              <a:t>(2014)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AB29A6-19E7-46EA-8752-0E8CEDFE8ED1}"/>
              </a:ext>
            </a:extLst>
          </p:cNvPr>
          <p:cNvSpPr txBox="1"/>
          <p:nvPr/>
        </p:nvSpPr>
        <p:spPr>
          <a:xfrm>
            <a:off x="116596" y="1252745"/>
            <a:ext cx="4211987" cy="15237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b="1" dirty="0"/>
              <a:t>총 </a:t>
            </a:r>
            <a:r>
              <a:rPr lang="en-US" altLang="ko-KR" sz="1600" b="1" dirty="0"/>
              <a:t>9</a:t>
            </a:r>
            <a:r>
              <a:rPr lang="ko-KR" altLang="en-US" sz="1600" b="1" dirty="0"/>
              <a:t>개의 </a:t>
            </a:r>
            <a:r>
              <a:rPr lang="en-US" altLang="ko-KR" sz="1600" b="1" dirty="0"/>
              <a:t>Inception </a:t>
            </a:r>
            <a:r>
              <a:rPr lang="ko-KR" altLang="en-US" sz="1600" b="1" dirty="0"/>
              <a:t>모듈을 포함</a:t>
            </a:r>
            <a:endParaRPr lang="en-US" altLang="ko-KR" sz="1600" b="1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b="1" dirty="0"/>
              <a:t>1x1, 3x3, 5x5 </a:t>
            </a:r>
            <a:r>
              <a:rPr lang="ko-KR" altLang="en-US" sz="1600" b="1" dirty="0"/>
              <a:t>필더를 사용 </a:t>
            </a:r>
            <a:endParaRPr lang="en-US" altLang="ko-KR" sz="1600" b="1" dirty="0"/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sym typeface="Wingdings" panose="05000000000000000000" pitchFamily="2" charset="2"/>
              </a:rPr>
              <a:t>    Parameter</a:t>
            </a:r>
            <a:r>
              <a:rPr lang="ko-KR" altLang="en-US" sz="1600" b="1" dirty="0">
                <a:sym typeface="Wingdings" panose="05000000000000000000" pitchFamily="2" charset="2"/>
              </a:rPr>
              <a:t>수를 줄일 수 있음</a:t>
            </a:r>
            <a:endParaRPr lang="en-US" altLang="ko-KR" sz="1600" b="1" dirty="0"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sym typeface="Wingdings" panose="05000000000000000000" pitchFamily="2" charset="2"/>
              </a:rPr>
              <a:t>    </a:t>
            </a:r>
            <a:r>
              <a:rPr lang="ko-KR" altLang="en-US" sz="1600" b="1" dirty="0">
                <a:sym typeface="Wingdings" panose="05000000000000000000" pitchFamily="2" charset="2"/>
              </a:rPr>
              <a:t>다양한 </a:t>
            </a:r>
            <a:r>
              <a:rPr lang="en-US" altLang="ko-KR" sz="1600" b="1" dirty="0">
                <a:sym typeface="Wingdings" panose="05000000000000000000" pitchFamily="2" charset="2"/>
              </a:rPr>
              <a:t>feature</a:t>
            </a:r>
            <a:r>
              <a:rPr lang="ko-KR" altLang="en-US" sz="1600" b="1" dirty="0">
                <a:sym typeface="Wingdings" panose="05000000000000000000" pitchFamily="2" charset="2"/>
              </a:rPr>
              <a:t>을 추출하기 위해 사용</a:t>
            </a:r>
            <a:endParaRPr lang="en-US" altLang="ko-KR" sz="16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8B1EF1-EAD3-4D33-AC31-85E7BC5E7782}"/>
              </a:ext>
            </a:extLst>
          </p:cNvPr>
          <p:cNvSpPr txBox="1"/>
          <p:nvPr/>
        </p:nvSpPr>
        <p:spPr>
          <a:xfrm>
            <a:off x="0" y="6521624"/>
            <a:ext cx="201850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bg2"/>
                </a:solidFill>
              </a:rPr>
              <a:t>Ref)</a:t>
            </a:r>
            <a:r>
              <a:rPr lang="ko-KR" altLang="en-US" sz="1000" dirty="0">
                <a:solidFill>
                  <a:schemeClr val="bg2"/>
                </a:solidFill>
              </a:rPr>
              <a:t> </a:t>
            </a:r>
            <a:r>
              <a:rPr lang="en-US" altLang="ko-KR" sz="1000" dirty="0">
                <a:solidFill>
                  <a:schemeClr val="bg2"/>
                </a:solidFill>
              </a:rPr>
              <a:t>https://bskyvision.com/539</a:t>
            </a:r>
            <a:endParaRPr lang="ko-KR" altLang="en-US" sz="1000" dirty="0">
              <a:solidFill>
                <a:schemeClr val="bg2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BCEBD208-037C-406E-A35F-859ADE54992C}"/>
              </a:ext>
            </a:extLst>
          </p:cNvPr>
          <p:cNvGrpSpPr/>
          <p:nvPr/>
        </p:nvGrpSpPr>
        <p:grpSpPr>
          <a:xfrm>
            <a:off x="171738" y="3253840"/>
            <a:ext cx="6966609" cy="2351416"/>
            <a:chOff x="891638" y="2857756"/>
            <a:chExt cx="10408722" cy="3513221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E5E116B6-3DBC-4BDC-9A91-06FF9C71D6EC}"/>
                </a:ext>
              </a:extLst>
            </p:cNvPr>
            <p:cNvGrpSpPr/>
            <p:nvPr/>
          </p:nvGrpSpPr>
          <p:grpSpPr>
            <a:xfrm>
              <a:off x="891638" y="2857756"/>
              <a:ext cx="10408722" cy="2659062"/>
              <a:chOff x="891639" y="2697438"/>
              <a:chExt cx="10408722" cy="2659062"/>
            </a:xfrm>
          </p:grpSpPr>
          <p:pic>
            <p:nvPicPr>
              <p:cNvPr id="51202" name="Picture 2">
                <a:extLst>
                  <a:ext uri="{FF2B5EF4-FFF2-40B4-BE49-F238E27FC236}">
                    <a16:creationId xmlns:a16="http://schemas.microsoft.com/office/drawing/2014/main" id="{1B930706-6ED3-4508-B9ED-898EB5C23EA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1639" y="2762451"/>
                <a:ext cx="10408722" cy="259404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E01BD281-0F2A-40C4-8960-92354DA8337D}"/>
                  </a:ext>
                </a:extLst>
              </p:cNvPr>
              <p:cNvSpPr/>
              <p:nvPr/>
            </p:nvSpPr>
            <p:spPr>
              <a:xfrm>
                <a:off x="4714274" y="2762451"/>
                <a:ext cx="2460931" cy="47301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8889C2D-5824-49FE-B52B-181858254E42}"/>
                  </a:ext>
                </a:extLst>
              </p:cNvPr>
              <p:cNvSpPr txBox="1"/>
              <p:nvPr/>
            </p:nvSpPr>
            <p:spPr>
              <a:xfrm>
                <a:off x="5067065" y="2697438"/>
                <a:ext cx="1909688" cy="4323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 dirty="0">
                    <a:solidFill>
                      <a:srgbClr val="FF0000"/>
                    </a:solidFill>
                  </a:rPr>
                  <a:t>Inception </a:t>
                </a:r>
                <a:r>
                  <a:rPr lang="ko-KR" altLang="en-US" sz="1200" b="1" dirty="0">
                    <a:solidFill>
                      <a:srgbClr val="FF0000"/>
                    </a:solidFill>
                  </a:rPr>
                  <a:t>모듈</a:t>
                </a:r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294187F-86AD-4E38-94D2-2A9E1561D066}"/>
                </a:ext>
              </a:extLst>
            </p:cNvPr>
            <p:cNvSpPr txBox="1"/>
            <p:nvPr/>
          </p:nvSpPr>
          <p:spPr>
            <a:xfrm>
              <a:off x="5298345" y="6093978"/>
              <a:ext cx="159530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b="1" dirty="0"/>
                <a:t>&lt;</a:t>
              </a:r>
              <a:r>
                <a:rPr lang="en-US" altLang="ko-KR" sz="1200" b="1" dirty="0" err="1"/>
                <a:t>GoogLeNet</a:t>
              </a:r>
              <a:r>
                <a:rPr lang="ko-KR" altLang="en-US" sz="1200" b="1" dirty="0"/>
                <a:t> 구조</a:t>
              </a:r>
              <a:r>
                <a:rPr lang="en-US" altLang="ko-KR" sz="1200" b="1" dirty="0"/>
                <a:t>&gt;</a:t>
              </a:r>
              <a:endParaRPr lang="ko-KR" altLang="en-US" sz="1200" b="1" dirty="0"/>
            </a:p>
          </p:txBody>
        </p:sp>
      </p:grpSp>
      <p:pic>
        <p:nvPicPr>
          <p:cNvPr id="51204" name="Picture 4">
            <a:extLst>
              <a:ext uri="{FF2B5EF4-FFF2-40B4-BE49-F238E27FC236}">
                <a16:creationId xmlns:a16="http://schemas.microsoft.com/office/drawing/2014/main" id="{5C57EB55-8891-48C5-9E03-E8A8153B19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1526" y="1555014"/>
            <a:ext cx="4147418" cy="4771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101743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7250E6D-55D9-42FA-AFFA-CC6CD806E69B}"/>
              </a:ext>
            </a:extLst>
          </p:cNvPr>
          <p:cNvSpPr txBox="1"/>
          <p:nvPr/>
        </p:nvSpPr>
        <p:spPr>
          <a:xfrm>
            <a:off x="116596" y="531621"/>
            <a:ext cx="1127889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 err="1">
                <a:solidFill>
                  <a:schemeClr val="bg1"/>
                </a:solidFill>
              </a:rPr>
              <a:t>GooGleNet</a:t>
            </a:r>
            <a:r>
              <a:rPr lang="en-US" altLang="ko-KR" sz="2500" b="1" dirty="0">
                <a:solidFill>
                  <a:schemeClr val="bg1"/>
                </a:solidFill>
              </a:rPr>
              <a:t>(2014)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AB29A6-19E7-46EA-8752-0E8CEDFE8ED1}"/>
              </a:ext>
            </a:extLst>
          </p:cNvPr>
          <p:cNvSpPr txBox="1"/>
          <p:nvPr/>
        </p:nvSpPr>
        <p:spPr>
          <a:xfrm>
            <a:off x="116596" y="1252745"/>
            <a:ext cx="9161290" cy="11526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b="1" dirty="0"/>
              <a:t>Auxiliary classifier(</a:t>
            </a:r>
            <a:r>
              <a:rPr lang="ko-KR" altLang="en-US" sz="1600" b="1" dirty="0"/>
              <a:t>보조 분류기</a:t>
            </a:r>
            <a:r>
              <a:rPr lang="en-US" altLang="ko-KR" sz="1600" b="1" dirty="0"/>
              <a:t>)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b="1" dirty="0"/>
              <a:t>네트워크가 깊어질수록 발생하는 기울기 손실</a:t>
            </a:r>
            <a:r>
              <a:rPr lang="en-US" altLang="ko-KR" sz="1600" b="1" dirty="0"/>
              <a:t>(vanishing</a:t>
            </a:r>
            <a:r>
              <a:rPr lang="ko-KR" altLang="en-US" sz="1600" b="1" dirty="0"/>
              <a:t> </a:t>
            </a:r>
            <a:r>
              <a:rPr lang="en-US" altLang="ko-KR" sz="1600" b="1" dirty="0"/>
              <a:t>gradient)</a:t>
            </a:r>
            <a:r>
              <a:rPr lang="ko-KR" altLang="en-US" sz="1600" b="1" dirty="0"/>
              <a:t>문제를 해결하기 위해 사용</a:t>
            </a:r>
            <a:endParaRPr lang="en-US" altLang="ko-KR" sz="1600" b="1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b="1" dirty="0"/>
              <a:t>Backpropagation</a:t>
            </a:r>
            <a:r>
              <a:rPr lang="ko-KR" altLang="en-US" sz="1600" b="1" dirty="0"/>
              <a:t> 과정 중 주기적으로 가중치를 업데이트</a:t>
            </a:r>
            <a:endParaRPr lang="en-US" altLang="ko-KR" sz="16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8B1EF1-EAD3-4D33-AC31-85E7BC5E7782}"/>
              </a:ext>
            </a:extLst>
          </p:cNvPr>
          <p:cNvSpPr txBox="1"/>
          <p:nvPr/>
        </p:nvSpPr>
        <p:spPr>
          <a:xfrm>
            <a:off x="0" y="6521624"/>
            <a:ext cx="201850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bg2"/>
                </a:solidFill>
              </a:rPr>
              <a:t>Ref)</a:t>
            </a:r>
            <a:r>
              <a:rPr lang="ko-KR" altLang="en-US" sz="1000" dirty="0">
                <a:solidFill>
                  <a:schemeClr val="bg2"/>
                </a:solidFill>
              </a:rPr>
              <a:t> </a:t>
            </a:r>
            <a:r>
              <a:rPr lang="en-US" altLang="ko-KR" sz="1000" dirty="0">
                <a:solidFill>
                  <a:schemeClr val="bg2"/>
                </a:solidFill>
              </a:rPr>
              <a:t>https://bskyvision.com/539</a:t>
            </a:r>
            <a:endParaRPr lang="ko-KR" altLang="en-US" sz="1000" dirty="0">
              <a:solidFill>
                <a:schemeClr val="bg2"/>
              </a:solidFill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6BC0BF68-776D-49B5-96AC-285F506DAEB9}"/>
              </a:ext>
            </a:extLst>
          </p:cNvPr>
          <p:cNvGrpSpPr/>
          <p:nvPr/>
        </p:nvGrpSpPr>
        <p:grpSpPr>
          <a:xfrm>
            <a:off x="797626" y="3017399"/>
            <a:ext cx="10596748" cy="2671872"/>
            <a:chOff x="797626" y="3017399"/>
            <a:chExt cx="10596748" cy="2671872"/>
          </a:xfrm>
        </p:grpSpPr>
        <p:pic>
          <p:nvPicPr>
            <p:cNvPr id="55298" name="Picture 2">
              <a:extLst>
                <a:ext uri="{FF2B5EF4-FFF2-40B4-BE49-F238E27FC236}">
                  <a16:creationId xmlns:a16="http://schemas.microsoft.com/office/drawing/2014/main" id="{C24B8E7F-EB5B-42E9-8F40-AABB14E8A8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7626" y="3040084"/>
              <a:ext cx="10596748" cy="26491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184FC666-1615-4451-88F1-CD3EDC43BAE0}"/>
                </a:ext>
              </a:extLst>
            </p:cNvPr>
            <p:cNvSpPr/>
            <p:nvPr/>
          </p:nvSpPr>
          <p:spPr>
            <a:xfrm>
              <a:off x="4197697" y="3017399"/>
              <a:ext cx="3064064" cy="4730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C70F8F3-17A9-4113-B6DE-28382A0E50A1}"/>
                </a:ext>
              </a:extLst>
            </p:cNvPr>
            <p:cNvSpPr txBox="1"/>
            <p:nvPr/>
          </p:nvSpPr>
          <p:spPr>
            <a:xfrm>
              <a:off x="4888937" y="3059668"/>
              <a:ext cx="21768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srgbClr val="FF0000"/>
                  </a:solidFill>
                </a:rPr>
                <a:t>Auxiliary classifier</a:t>
              </a:r>
              <a:endParaRPr lang="ko-KR" altLang="en-US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7DD5B323-E85D-4CC1-9F62-01E37656F207}"/>
              </a:ext>
            </a:extLst>
          </p:cNvPr>
          <p:cNvSpPr txBox="1"/>
          <p:nvPr/>
        </p:nvSpPr>
        <p:spPr>
          <a:xfrm>
            <a:off x="5298345" y="6093978"/>
            <a:ext cx="15953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/>
              <a:t>&lt;</a:t>
            </a:r>
            <a:r>
              <a:rPr lang="en-US" altLang="ko-KR" sz="1200" b="1" dirty="0" err="1"/>
              <a:t>GoogLeNet</a:t>
            </a:r>
            <a:r>
              <a:rPr lang="ko-KR" altLang="en-US" sz="1200" b="1" dirty="0"/>
              <a:t> 구조</a:t>
            </a:r>
            <a:r>
              <a:rPr lang="en-US" altLang="ko-KR" sz="1200" b="1" dirty="0"/>
              <a:t>&gt;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13710003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E22E34-5517-4342-871D-1845633A9B4D}"/>
              </a:ext>
            </a:extLst>
          </p:cNvPr>
          <p:cNvSpPr txBox="1"/>
          <p:nvPr/>
        </p:nvSpPr>
        <p:spPr>
          <a:xfrm>
            <a:off x="173725" y="269456"/>
            <a:ext cx="75985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/>
              <a:t>딥러닝 모델 구성요소 </a:t>
            </a:r>
            <a:r>
              <a:rPr lang="en-US" altLang="ko-KR" sz="3200" dirty="0"/>
              <a:t>- Skip</a:t>
            </a:r>
            <a:r>
              <a:rPr lang="ko-KR" altLang="en-US" sz="3200" dirty="0"/>
              <a:t> </a:t>
            </a:r>
            <a:r>
              <a:rPr lang="en-US" altLang="ko-KR" sz="3200" dirty="0"/>
              <a:t>connection</a:t>
            </a:r>
            <a:endParaRPr lang="ko-KR" altLang="en-US" sz="3200" dirty="0"/>
          </a:p>
        </p:txBody>
      </p:sp>
      <p:sp>
        <p:nvSpPr>
          <p:cNvPr id="8" name="슬라이드 번호 개체 틀 3">
            <a:extLst>
              <a:ext uri="{FF2B5EF4-FFF2-40B4-BE49-F238E27FC236}">
                <a16:creationId xmlns:a16="http://schemas.microsoft.com/office/drawing/2014/main" id="{E1B7A6D4-C148-4DB1-8085-60564B429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518B812-0B38-4C45-9828-A6E4D84B3A5F}" type="slidenum">
              <a:rPr lang="ko-KR" altLang="en-US" smtClean="0"/>
              <a:t>6</a:t>
            </a:fld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BB1CAC-7C80-41DA-9B18-75BABD5122B8}"/>
              </a:ext>
            </a:extLst>
          </p:cNvPr>
          <p:cNvSpPr txBox="1"/>
          <p:nvPr/>
        </p:nvSpPr>
        <p:spPr>
          <a:xfrm>
            <a:off x="212181" y="970425"/>
            <a:ext cx="6557180" cy="17007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 dirty="0"/>
              <a:t>[CVPR 2015] </a:t>
            </a:r>
            <a:r>
              <a:rPr lang="en-US" altLang="ko-KR" b="1" dirty="0" err="1"/>
              <a:t>ResNet</a:t>
            </a:r>
            <a:r>
              <a:rPr lang="en-US" altLang="ko-KR" b="1" dirty="0"/>
              <a:t> (</a:t>
            </a:r>
            <a:r>
              <a:rPr lang="en-US" altLang="ko-KR" b="1" dirty="0" err="1"/>
              <a:t>Kaiming</a:t>
            </a:r>
            <a:r>
              <a:rPr lang="en-US" altLang="ko-KR" b="1" dirty="0"/>
              <a:t> He, Microsoft Research)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/>
              <a:t>Inference</a:t>
            </a:r>
            <a:r>
              <a:rPr lang="ko-KR" altLang="en-US" b="1" dirty="0"/>
              <a:t>가 진행됨에 따라</a:t>
            </a:r>
            <a:endParaRPr lang="en-US" altLang="ko-KR" b="1" dirty="0"/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dirty="0"/>
              <a:t>feature map</a:t>
            </a:r>
            <a:r>
              <a:rPr lang="ko-KR" altLang="en-US" dirty="0"/>
              <a:t>의 </a:t>
            </a:r>
            <a:r>
              <a:rPr lang="en-US" altLang="ko-KR" dirty="0"/>
              <a:t>width, height</a:t>
            </a:r>
            <a:r>
              <a:rPr lang="ko-KR" altLang="en-US" dirty="0"/>
              <a:t>은 감소됨</a:t>
            </a:r>
            <a:endParaRPr lang="en-US" altLang="ko-KR" dirty="0"/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dirty="0"/>
              <a:t>feature</a:t>
            </a:r>
            <a:r>
              <a:rPr lang="ko-KR" altLang="en-US" dirty="0"/>
              <a:t> </a:t>
            </a:r>
            <a:r>
              <a:rPr lang="en-US" altLang="ko-KR" dirty="0"/>
              <a:t>map</a:t>
            </a:r>
            <a:r>
              <a:rPr lang="ko-KR" altLang="en-US" dirty="0"/>
              <a:t>의 </a:t>
            </a:r>
            <a:r>
              <a:rPr lang="en-US" altLang="ko-KR" dirty="0"/>
              <a:t>channel</a:t>
            </a:r>
            <a:r>
              <a:rPr lang="ko-KR" altLang="en-US" dirty="0"/>
              <a:t>은 증가됨</a:t>
            </a:r>
            <a:endParaRPr lang="en-US" altLang="ko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834CE8-5875-4B4E-A2C5-CB627CF87BC6}"/>
              </a:ext>
            </a:extLst>
          </p:cNvPr>
          <p:cNvSpPr txBox="1"/>
          <p:nvPr/>
        </p:nvSpPr>
        <p:spPr>
          <a:xfrm>
            <a:off x="0" y="6546095"/>
            <a:ext cx="30521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Ref.: cs231n.stanford.edu, Lecture 9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9CF4F92-FA3D-4E19-B237-421A55696F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600" y="1219354"/>
            <a:ext cx="1903014" cy="557514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C0BC9F1-F9FB-487D-B1E9-8ABBA02E35AE}"/>
              </a:ext>
            </a:extLst>
          </p:cNvPr>
          <p:cNvSpPr txBox="1"/>
          <p:nvPr/>
        </p:nvSpPr>
        <p:spPr>
          <a:xfrm>
            <a:off x="3992791" y="3146165"/>
            <a:ext cx="3118610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Feature map size: 7x7x512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8E34FBB6-25CC-4019-9983-3D604ABE55FC}"/>
              </a:ext>
            </a:extLst>
          </p:cNvPr>
          <p:cNvCxnSpPr>
            <a:stCxn id="10" idx="3"/>
          </p:cNvCxnSpPr>
          <p:nvPr/>
        </p:nvCxnSpPr>
        <p:spPr>
          <a:xfrm flipV="1">
            <a:off x="7111401" y="1874520"/>
            <a:ext cx="2073239" cy="145631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AB2CB7B-3CC8-453C-9FE8-EBAD7CA162A9}"/>
              </a:ext>
            </a:extLst>
          </p:cNvPr>
          <p:cNvSpPr txBox="1"/>
          <p:nvPr/>
        </p:nvSpPr>
        <p:spPr>
          <a:xfrm>
            <a:off x="3940538" y="6033163"/>
            <a:ext cx="3517759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Feature map size: 112x112x64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10F0112B-8CC2-40A5-A2A6-50EFCC05489B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7458297" y="6217829"/>
            <a:ext cx="1775873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68444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E22E34-5517-4342-871D-1845633A9B4D}"/>
              </a:ext>
            </a:extLst>
          </p:cNvPr>
          <p:cNvSpPr txBox="1"/>
          <p:nvPr/>
        </p:nvSpPr>
        <p:spPr>
          <a:xfrm>
            <a:off x="173725" y="269456"/>
            <a:ext cx="75985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/>
              <a:t>딥러닝 모델 구성요소 </a:t>
            </a:r>
            <a:r>
              <a:rPr lang="en-US" altLang="ko-KR" sz="3200" dirty="0"/>
              <a:t>- Skip</a:t>
            </a:r>
            <a:r>
              <a:rPr lang="ko-KR" altLang="en-US" sz="3200" dirty="0"/>
              <a:t> </a:t>
            </a:r>
            <a:r>
              <a:rPr lang="en-US" altLang="ko-KR" sz="3200" dirty="0"/>
              <a:t>connection</a:t>
            </a:r>
            <a:endParaRPr lang="ko-KR" altLang="en-US" sz="3200" dirty="0"/>
          </a:p>
        </p:txBody>
      </p:sp>
      <p:sp>
        <p:nvSpPr>
          <p:cNvPr id="8" name="슬라이드 번호 개체 틀 3">
            <a:extLst>
              <a:ext uri="{FF2B5EF4-FFF2-40B4-BE49-F238E27FC236}">
                <a16:creationId xmlns:a16="http://schemas.microsoft.com/office/drawing/2014/main" id="{E1B7A6D4-C148-4DB1-8085-60564B429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518B812-0B38-4C45-9828-A6E4D84B3A5F}" type="slidenum">
              <a:rPr lang="ko-KR" altLang="en-US" smtClean="0"/>
              <a:t>7</a:t>
            </a:fld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BB1CAC-7C80-41DA-9B18-75BABD5122B8}"/>
              </a:ext>
            </a:extLst>
          </p:cNvPr>
          <p:cNvSpPr txBox="1"/>
          <p:nvPr/>
        </p:nvSpPr>
        <p:spPr>
          <a:xfrm>
            <a:off x="212180" y="970425"/>
            <a:ext cx="7793899" cy="1113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 dirty="0"/>
              <a:t>[CVPR 2015] </a:t>
            </a:r>
            <a:r>
              <a:rPr lang="en-US" altLang="ko-KR" b="1" dirty="0" err="1"/>
              <a:t>ResNet</a:t>
            </a:r>
            <a:r>
              <a:rPr lang="en-US" altLang="ko-KR" b="1" dirty="0"/>
              <a:t> (</a:t>
            </a:r>
            <a:r>
              <a:rPr lang="en-US" altLang="ko-KR" b="1" dirty="0" err="1"/>
              <a:t>Kaiming</a:t>
            </a:r>
            <a:r>
              <a:rPr lang="en-US" altLang="ko-KR" b="1" dirty="0"/>
              <a:t> He, Microsoft Research)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/>
              <a:t>Convolution layer</a:t>
            </a:r>
            <a:r>
              <a:rPr lang="ko-KR" altLang="en-US" sz="1400" dirty="0"/>
              <a:t>의 최종 출력은 </a:t>
            </a:r>
            <a:r>
              <a:rPr lang="en-US" altLang="ko-KR" sz="1400" dirty="0"/>
              <a:t>Global Average Pooling (GAP)</a:t>
            </a:r>
            <a:r>
              <a:rPr lang="ko-KR" altLang="en-US" sz="1400" dirty="0"/>
              <a:t>을 통해</a:t>
            </a:r>
            <a:br>
              <a:rPr lang="en-US" altLang="ko-KR" sz="1400" dirty="0"/>
            </a:br>
            <a:r>
              <a:rPr lang="en-US" altLang="ko-KR" sz="1400" dirty="0"/>
              <a:t>Fully connected layer</a:t>
            </a:r>
            <a:r>
              <a:rPr lang="ko-KR" altLang="en-US" sz="1400" dirty="0"/>
              <a:t>에 입력됨</a:t>
            </a:r>
            <a:endParaRPr lang="en-US" altLang="ko-KR" sz="1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834CE8-5875-4B4E-A2C5-CB627CF87BC6}"/>
              </a:ext>
            </a:extLst>
          </p:cNvPr>
          <p:cNvSpPr txBox="1"/>
          <p:nvPr/>
        </p:nvSpPr>
        <p:spPr>
          <a:xfrm>
            <a:off x="0" y="6546095"/>
            <a:ext cx="30521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Ref.: cs231n.stanford.edu, Lecture 9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9CF4F92-FA3D-4E19-B237-421A55696F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600" y="241300"/>
            <a:ext cx="1903014" cy="6375400"/>
          </a:xfrm>
          <a:prstGeom prst="rect">
            <a:avLst/>
          </a:prstGeom>
        </p:spPr>
      </p:pic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AEE2086A-9E8B-4B2F-84D0-8374A67A6F8B}"/>
              </a:ext>
            </a:extLst>
          </p:cNvPr>
          <p:cNvSpPr/>
          <p:nvPr/>
        </p:nvSpPr>
        <p:spPr>
          <a:xfrm>
            <a:off x="8488684" y="241300"/>
            <a:ext cx="2024930" cy="805180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정육면체 16">
            <a:extLst>
              <a:ext uri="{FF2B5EF4-FFF2-40B4-BE49-F238E27FC236}">
                <a16:creationId xmlns:a16="http://schemas.microsoft.com/office/drawing/2014/main" id="{86FEFCD6-29CB-4CD7-B8F1-8ABC13FA6DC2}"/>
              </a:ext>
            </a:extLst>
          </p:cNvPr>
          <p:cNvSpPr/>
          <p:nvPr/>
        </p:nvSpPr>
        <p:spPr>
          <a:xfrm>
            <a:off x="865512" y="3826707"/>
            <a:ext cx="1869736" cy="1246051"/>
          </a:xfrm>
          <a:prstGeom prst="cube">
            <a:avLst>
              <a:gd name="adj" fmla="val 31178"/>
            </a:avLst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D194F32-EF47-45F0-8C40-48B79FD7EE9F}"/>
              </a:ext>
            </a:extLst>
          </p:cNvPr>
          <p:cNvSpPr txBox="1"/>
          <p:nvPr/>
        </p:nvSpPr>
        <p:spPr>
          <a:xfrm>
            <a:off x="1045931" y="5167412"/>
            <a:ext cx="1061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C = 512</a:t>
            </a:r>
            <a:endParaRPr lang="ko-KR" altLang="en-US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85D3A50-3F88-437C-8E73-62FAAD07C251}"/>
              </a:ext>
            </a:extLst>
          </p:cNvPr>
          <p:cNvSpPr txBox="1"/>
          <p:nvPr/>
        </p:nvSpPr>
        <p:spPr>
          <a:xfrm>
            <a:off x="2735247" y="3863455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H = 7</a:t>
            </a:r>
            <a:endParaRPr lang="ko-KR" altLang="en-US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A6F63EB-703F-4D80-995F-2809A1843103}"/>
              </a:ext>
            </a:extLst>
          </p:cNvPr>
          <p:cNvSpPr txBox="1"/>
          <p:nvPr/>
        </p:nvSpPr>
        <p:spPr>
          <a:xfrm>
            <a:off x="2477142" y="4888092"/>
            <a:ext cx="880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W = 7</a:t>
            </a:r>
            <a:endParaRPr lang="ko-KR" altLang="en-US" b="1" dirty="0"/>
          </a:p>
        </p:txBody>
      </p:sp>
      <p:sp>
        <p:nvSpPr>
          <p:cNvPr id="21" name="화살표: 오른쪽 20">
            <a:extLst>
              <a:ext uri="{FF2B5EF4-FFF2-40B4-BE49-F238E27FC236}">
                <a16:creationId xmlns:a16="http://schemas.microsoft.com/office/drawing/2014/main" id="{123F476D-EBAF-4DF1-A91D-C9E41D75F6DD}"/>
              </a:ext>
            </a:extLst>
          </p:cNvPr>
          <p:cNvSpPr/>
          <p:nvPr/>
        </p:nvSpPr>
        <p:spPr>
          <a:xfrm>
            <a:off x="3668643" y="4288389"/>
            <a:ext cx="589121" cy="284759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BA06CC2-8406-4B02-BED4-F0F8F65D6FA5}"/>
              </a:ext>
            </a:extLst>
          </p:cNvPr>
          <p:cNvSpPr txBox="1"/>
          <p:nvPr/>
        </p:nvSpPr>
        <p:spPr>
          <a:xfrm>
            <a:off x="3614639" y="4573148"/>
            <a:ext cx="655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GAP</a:t>
            </a:r>
            <a:endParaRPr lang="ko-KR" altLang="en-US" b="1" dirty="0"/>
          </a:p>
        </p:txBody>
      </p:sp>
      <p:sp>
        <p:nvSpPr>
          <p:cNvPr id="23" name="정육면체 22">
            <a:extLst>
              <a:ext uri="{FF2B5EF4-FFF2-40B4-BE49-F238E27FC236}">
                <a16:creationId xmlns:a16="http://schemas.microsoft.com/office/drawing/2014/main" id="{5F6FEC73-2127-4C24-AC0B-91E74E247D25}"/>
              </a:ext>
            </a:extLst>
          </p:cNvPr>
          <p:cNvSpPr/>
          <p:nvPr/>
        </p:nvSpPr>
        <p:spPr>
          <a:xfrm>
            <a:off x="4741810" y="4351870"/>
            <a:ext cx="1505545" cy="266046"/>
          </a:xfrm>
          <a:prstGeom prst="cube">
            <a:avLst>
              <a:gd name="adj" fmla="val 31178"/>
            </a:avLst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40B94D2-BC9F-4AB7-9EA9-734C72587A87}"/>
              </a:ext>
            </a:extLst>
          </p:cNvPr>
          <p:cNvSpPr txBox="1"/>
          <p:nvPr/>
        </p:nvSpPr>
        <p:spPr>
          <a:xfrm>
            <a:off x="4963827" y="4682718"/>
            <a:ext cx="1061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C = 512</a:t>
            </a:r>
            <a:endParaRPr lang="ko-KR" altLang="en-US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A4A4F7B-6290-45B9-92EF-1B74A19A17F5}"/>
              </a:ext>
            </a:extLst>
          </p:cNvPr>
          <p:cNvSpPr txBox="1"/>
          <p:nvPr/>
        </p:nvSpPr>
        <p:spPr>
          <a:xfrm>
            <a:off x="6231868" y="4211955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H = 1</a:t>
            </a:r>
            <a:endParaRPr lang="ko-KR" altLang="en-US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5A14E32-95D9-4A80-BA7C-A26D66EE7852}"/>
              </a:ext>
            </a:extLst>
          </p:cNvPr>
          <p:cNvSpPr txBox="1"/>
          <p:nvPr/>
        </p:nvSpPr>
        <p:spPr>
          <a:xfrm>
            <a:off x="6141270" y="4581287"/>
            <a:ext cx="880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W = 1</a:t>
            </a:r>
            <a:endParaRPr lang="ko-KR" altLang="en-US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DAA82F0-CB56-4CC5-B0F1-69A672A1E7C4}"/>
              </a:ext>
            </a:extLst>
          </p:cNvPr>
          <p:cNvSpPr txBox="1"/>
          <p:nvPr/>
        </p:nvSpPr>
        <p:spPr>
          <a:xfrm>
            <a:off x="3777662" y="5536744"/>
            <a:ext cx="318132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sz="1600" dirty="0"/>
              <a:t>C: Channel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sz="1600" dirty="0"/>
              <a:t>W: Width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sz="1600" dirty="0"/>
              <a:t>H: Height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sz="1600" dirty="0"/>
              <a:t>GAP: Global Average Pooling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42020962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015479A-13D1-17CE-67D1-11951A9B390B}"/>
              </a:ext>
            </a:extLst>
          </p:cNvPr>
          <p:cNvSpPr txBox="1"/>
          <p:nvPr/>
        </p:nvSpPr>
        <p:spPr>
          <a:xfrm>
            <a:off x="116596" y="531621"/>
            <a:ext cx="1127889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Skip Connection (</a:t>
            </a:r>
            <a:r>
              <a:rPr kumimoji="0" lang="en-US" altLang="ko-KR" sz="25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ResNet</a:t>
            </a:r>
            <a:r>
              <a:rPr kumimoji="0" lang="en-US" altLang="ko-KR" sz="2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8DA941C-939D-DAD4-A4CB-A4CD60AF89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0632" y="1785374"/>
            <a:ext cx="6390735" cy="328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9585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E22E34-5517-4342-871D-1845633A9B4D}"/>
              </a:ext>
            </a:extLst>
          </p:cNvPr>
          <p:cNvSpPr txBox="1"/>
          <p:nvPr/>
        </p:nvSpPr>
        <p:spPr>
          <a:xfrm>
            <a:off x="173725" y="269456"/>
            <a:ext cx="41665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/>
              <a:t>딥러닝 모델 구성요소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2344D0C2-E48B-46BB-ADE1-BB6EE8B9B00A}"/>
              </a:ext>
            </a:extLst>
          </p:cNvPr>
          <p:cNvSpPr txBox="1"/>
          <p:nvPr/>
        </p:nvSpPr>
        <p:spPr>
          <a:xfrm>
            <a:off x="212181" y="970425"/>
            <a:ext cx="4442242" cy="17030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 dirty="0"/>
              <a:t>Skip connection (</a:t>
            </a:r>
            <a:r>
              <a:rPr lang="en-US" altLang="ko-KR" b="1" dirty="0" err="1"/>
              <a:t>ResNet</a:t>
            </a:r>
            <a:r>
              <a:rPr lang="en-US" altLang="ko-KR" b="1" dirty="0"/>
              <a:t>, 2015)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 dirty="0">
                <a:solidFill>
                  <a:srgbClr val="0000FF"/>
                </a:solidFill>
              </a:rPr>
              <a:t>Dense connection (</a:t>
            </a:r>
            <a:r>
              <a:rPr lang="en-US" altLang="ko-KR" b="1" dirty="0" err="1">
                <a:solidFill>
                  <a:srgbClr val="0000FF"/>
                </a:solidFill>
              </a:rPr>
              <a:t>DenseNet</a:t>
            </a:r>
            <a:r>
              <a:rPr lang="en-US" altLang="ko-KR" b="1" dirty="0">
                <a:solidFill>
                  <a:srgbClr val="0000FF"/>
                </a:solidFill>
              </a:rPr>
              <a:t>, 2017)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 dirty="0"/>
              <a:t>Channel attention (</a:t>
            </a:r>
            <a:r>
              <a:rPr lang="en-US" altLang="ko-KR" b="1" dirty="0" err="1"/>
              <a:t>SENet</a:t>
            </a:r>
            <a:r>
              <a:rPr lang="en-US" altLang="ko-KR" b="1" dirty="0"/>
              <a:t>, 2018)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 dirty="0"/>
              <a:t>Bottleneck Layer</a:t>
            </a:r>
          </a:p>
        </p:txBody>
      </p:sp>
      <p:sp>
        <p:nvSpPr>
          <p:cNvPr id="8" name="슬라이드 번호 개체 틀 3">
            <a:extLst>
              <a:ext uri="{FF2B5EF4-FFF2-40B4-BE49-F238E27FC236}">
                <a16:creationId xmlns:a16="http://schemas.microsoft.com/office/drawing/2014/main" id="{E1B7A6D4-C148-4DB1-8085-60564B429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518B812-0B38-4C45-9828-A6E4D84B3A5F}" type="slidenum">
              <a:rPr lang="ko-KR" altLang="en-US" smtClean="0"/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190536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ISPL_표준">
      <a:majorFont>
        <a:latin typeface="Arial"/>
        <a:ea typeface="맑은 고딕"/>
        <a:cs typeface=""/>
      </a:majorFont>
      <a:minorFont>
        <a:latin typeface="Arial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365</TotalTime>
  <Words>1602</Words>
  <Application>Microsoft Office PowerPoint</Application>
  <PresentationFormat>와이드스크린</PresentationFormat>
  <Paragraphs>286</Paragraphs>
  <Slides>52</Slides>
  <Notes>10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52</vt:i4>
      </vt:variant>
    </vt:vector>
  </HeadingPairs>
  <TitlesOfParts>
    <vt:vector size="59" baseType="lpstr">
      <vt:lpstr>맑은 고딕</vt:lpstr>
      <vt:lpstr>Arial</vt:lpstr>
      <vt:lpstr>Calibri</vt:lpstr>
      <vt:lpstr>Palatino Linotype</vt:lpstr>
      <vt:lpstr>Wingdings</vt:lpstr>
      <vt:lpstr>Office 테마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CNN 1D Backpropagation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CNN 2D Backpropagation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전동산</dc:creator>
  <cp:lastModifiedBy>박진서</cp:lastModifiedBy>
  <cp:revision>12</cp:revision>
  <dcterms:created xsi:type="dcterms:W3CDTF">2022-05-11T00:24:53Z</dcterms:created>
  <dcterms:modified xsi:type="dcterms:W3CDTF">2023-11-13T03:13:11Z</dcterms:modified>
</cp:coreProperties>
</file>